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57" r:id="rId4"/>
    <p:sldId id="287" r:id="rId5"/>
    <p:sldId id="258" r:id="rId6"/>
    <p:sldId id="282" r:id="rId7"/>
    <p:sldId id="260" r:id="rId8"/>
    <p:sldId id="288" r:id="rId9"/>
    <p:sldId id="261" r:id="rId10"/>
    <p:sldId id="259" r:id="rId11"/>
    <p:sldId id="272" r:id="rId12"/>
    <p:sldId id="262" r:id="rId13"/>
    <p:sldId id="279" r:id="rId14"/>
    <p:sldId id="281" r:id="rId15"/>
    <p:sldId id="289" r:id="rId16"/>
    <p:sldId id="283" r:id="rId17"/>
    <p:sldId id="267" r:id="rId18"/>
    <p:sldId id="268" r:id="rId19"/>
    <p:sldId id="270" r:id="rId20"/>
    <p:sldId id="284" r:id="rId21"/>
    <p:sldId id="292" r:id="rId22"/>
    <p:sldId id="293" r:id="rId23"/>
    <p:sldId id="290" r:id="rId24"/>
    <p:sldId id="285" r:id="rId25"/>
    <p:sldId id="276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78" autoAdjust="0"/>
  </p:normalViewPr>
  <p:slideViewPr>
    <p:cSldViewPr snapToGrid="0" snapToObjects="1">
      <p:cViewPr varScale="1">
        <p:scale>
          <a:sx n="145" d="100"/>
          <a:sy n="145" d="100"/>
        </p:scale>
        <p:origin x="-1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0D1E-2DB2-9845-BF4B-F1B198A24B27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38BF-99B2-6A44-BB09-A611EC39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38BF-99B2-6A44-BB09-A611EC3921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A506-0A56-7C48-9522-DDC70A9848E5}" type="datetimeFigureOut">
              <a:rPr lang="en-US" smtClean="0"/>
              <a:t>13/10/2014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ECC support in DNSSEC-validating Resolvers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Geoff Huston, George </a:t>
            </a:r>
            <a:r>
              <a:rPr lang="en-US" dirty="0" err="1" smtClean="0"/>
              <a:t>Michaelson</a:t>
            </a:r>
            <a:endParaRPr lang="en-US" dirty="0" smtClean="0"/>
          </a:p>
          <a:p>
            <a:r>
              <a:rPr lang="en-US" dirty="0" smtClean="0"/>
              <a:t>APNIC Labs</a:t>
            </a:r>
          </a:p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0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DNS is (really) messy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sz="2400" dirty="0" smtClean="0"/>
              <a:t>The DNS is a non-deterministic environment, and the signals one sees at resolvers and servers can be incredibly confusing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We are priming each client with a unique DNS name, and watching the DNS query traffic that appears on the only authoritative server for that name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What we see are a variety of query patterns that reach our authoritative name server</a:t>
            </a:r>
          </a:p>
        </p:txBody>
      </p:sp>
    </p:spTree>
    <p:extLst>
      <p:ext uri="{BB962C8B-B14F-4D97-AF65-F5344CB8AC3E}">
        <p14:creationId xmlns:p14="http://schemas.microsoft.com/office/powerpoint/2010/main" val="39799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See (a small random sample)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640"/>
            <a:ext cx="445876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3fb0f.1410333 </a:t>
            </a:r>
            <a:r>
              <a:rPr lang="en-US" sz="1600" dirty="0" err="1"/>
              <a:t>queries:AADD</a:t>
            </a:r>
            <a:endParaRPr lang="en-US" sz="1600" dirty="0"/>
          </a:p>
          <a:p>
            <a:pPr marL="0" indent="0">
              <a:buNone/>
            </a:pPr>
            <a:r>
              <a:rPr lang="fr-FR" sz="1600" dirty="0"/>
              <a:t>5c323.1410361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660e3.1410366 </a:t>
            </a:r>
            <a:r>
              <a:rPr lang="fr-FR" sz="1600" dirty="0" err="1"/>
              <a:t>queries:aA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415ad.1410383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733e3.1410317 </a:t>
            </a:r>
            <a:r>
              <a:rPr lang="fr-FR" sz="1600" dirty="0" err="1"/>
              <a:t>queries:AADK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6dce7.1410371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3d2c5.1410325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5b739.1410360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5be73.1410361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557e1.1410350 </a:t>
            </a:r>
            <a:r>
              <a:rPr lang="fr-FR" sz="1600" dirty="0" err="1"/>
              <a:t>queries:AAa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46693.1410334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702b7.1410373 </a:t>
            </a:r>
            <a:r>
              <a:rPr lang="fr-FR" sz="1600" dirty="0" err="1"/>
              <a:t>queries:a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3f1ab.1410332 </a:t>
            </a:r>
            <a:r>
              <a:rPr lang="fr-FR" sz="1600" dirty="0" err="1"/>
              <a:t>queries:ADK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70b99.1410314 </a:t>
            </a:r>
            <a:r>
              <a:rPr lang="fr-FR" sz="1600" dirty="0" err="1"/>
              <a:t>queries:AA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6d4dd.1410372 </a:t>
            </a:r>
            <a:r>
              <a:rPr lang="fr-FR" sz="1600" dirty="0" err="1" smtClean="0"/>
              <a:t>queries:AADDKK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/>
              <a:t>585b3.1410359 </a:t>
            </a:r>
            <a:r>
              <a:rPr lang="fr-FR" sz="1600" dirty="0" err="1"/>
              <a:t>queries:AA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49d2f.1410393 </a:t>
            </a:r>
            <a:r>
              <a:rPr lang="fr-FR" sz="1600" dirty="0" err="1"/>
              <a:t>queries:ADAAADAADAADADAAAA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88948" y="1349640"/>
            <a:ext cx="2890535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3f731.1410329 </a:t>
            </a:r>
            <a:r>
              <a:rPr lang="fr-FR" sz="1600" dirty="0" err="1"/>
              <a:t>queries:ADK</a:t>
            </a:r>
            <a:endParaRPr lang="fr-FR" sz="1600" dirty="0"/>
          </a:p>
          <a:p>
            <a:r>
              <a:rPr lang="fr-FR" sz="1600" dirty="0"/>
              <a:t>4cc9d.1410339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47877.1410338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489f5.1410337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4b439.1410349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77829.1410325 </a:t>
            </a:r>
            <a:r>
              <a:rPr lang="fr-FR" sz="1600" dirty="0" err="1"/>
              <a:t>queries:ADK</a:t>
            </a:r>
            <a:endParaRPr lang="fr-FR" sz="1600" dirty="0"/>
          </a:p>
          <a:p>
            <a:r>
              <a:rPr lang="fr-FR" sz="1600" dirty="0"/>
              <a:t>5ebf5.1410360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5f6f1.1410362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49261.1410337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4e5ff.1410341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413db.1410332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5a5cd.1410357 </a:t>
            </a:r>
            <a:r>
              <a:rPr lang="fr-FR" sz="1600" dirty="0" err="1"/>
              <a:t>queries:ADKADK</a:t>
            </a:r>
            <a:endParaRPr lang="fr-FR" sz="1600" dirty="0"/>
          </a:p>
          <a:p>
            <a:r>
              <a:rPr lang="fr-FR" sz="1600" dirty="0"/>
              <a:t>73129.1410375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78a73.1410385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47459.1410336 </a:t>
            </a:r>
            <a:r>
              <a:rPr lang="fr-FR" sz="1600" dirty="0" err="1"/>
              <a:t>queries:A</a:t>
            </a:r>
            <a:endParaRPr lang="fr-FR" sz="1600" dirty="0"/>
          </a:p>
          <a:p>
            <a:r>
              <a:rPr lang="fr-FR" sz="1600" dirty="0"/>
              <a:t>48a8f.1410337 </a:t>
            </a:r>
            <a:r>
              <a:rPr lang="fr-FR" sz="1600" dirty="0" err="1"/>
              <a:t>queries:AKD</a:t>
            </a:r>
            <a:endParaRPr lang="fr-FR" sz="1600" dirty="0"/>
          </a:p>
          <a:p>
            <a:r>
              <a:rPr lang="fr-FR" sz="1600" dirty="0"/>
              <a:t>72fed.1410317 </a:t>
            </a:r>
            <a:r>
              <a:rPr lang="fr-FR" sz="1600" dirty="0" err="1"/>
              <a:t>queries:AAa</a:t>
            </a:r>
            <a:endParaRPr lang="fr-FR" sz="1600" dirty="0"/>
          </a:p>
          <a:p>
            <a:r>
              <a:rPr lang="fr-FR" sz="1600" dirty="0"/>
              <a:t>5b6cb.1410362 </a:t>
            </a:r>
            <a:r>
              <a:rPr lang="fr-FR" sz="1600" dirty="0" err="1"/>
              <a:t>queries:AAaA</a:t>
            </a:r>
            <a:endParaRPr lang="fr-FR" sz="1600" dirty="0"/>
          </a:p>
          <a:p>
            <a:r>
              <a:rPr lang="fr-FR" sz="1600" dirty="0"/>
              <a:t>76bf9.1410324 </a:t>
            </a:r>
            <a:r>
              <a:rPr lang="fr-FR" sz="1600" dirty="0" err="1"/>
              <a:t>queries:aA</a:t>
            </a:r>
            <a:endParaRPr lang="fr-FR" sz="1600" dirty="0"/>
          </a:p>
          <a:p>
            <a:endParaRPr lang="en-US" sz="1600" dirty="0"/>
          </a:p>
          <a:p>
            <a:endParaRPr lang="en-US" sz="8000" dirty="0"/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84421" y="6324480"/>
            <a:ext cx="460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A + DNSSEC-OK     a = A without DNSSEC-OK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2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See What We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 DNS has no “trace” in its queries to help diagnosis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Clients use multiple name servers, and use local timeouts to repeat the query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Resolvers may use server farms, so that queries from a common logical resolution process may be presented to the authoritative name server from multiple resolvers, and each resolver may present only a partial set of validation queries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Resolvers may use forwarding resolvers, and may explicitly request checking disabled to disable the forwarding resolver from performing validation itself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Clients and resolvers have their own independent retry and abandon timers</a:t>
            </a:r>
          </a:p>
        </p:txBody>
      </p:sp>
    </p:spTree>
    <p:extLst>
      <p:ext uri="{BB962C8B-B14F-4D97-AF65-F5344CB8AC3E}">
        <p14:creationId xmlns:p14="http://schemas.microsoft.com/office/powerpoint/2010/main" val="74538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Approach to answering the ECC question – Statistical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DNSSEC-aware resolver encountering a RR with an attached RRSIG that uses a known algorithm will query for DS and DNSKEY RRs</a:t>
            </a:r>
          </a:p>
          <a:p>
            <a:endParaRPr lang="en-US" sz="2400" dirty="0" smtClean="0"/>
          </a:p>
          <a:p>
            <a:r>
              <a:rPr lang="en-US" sz="2400" dirty="0"/>
              <a:t>A DNSSEC-aware resolver encountering a RR with an attached RRSIG </a:t>
            </a:r>
            <a:r>
              <a:rPr lang="en-US" sz="2400" dirty="0" smtClean="0"/>
              <a:t>that uses an unknown/unsupported crypto algorithm appears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to  </a:t>
            </a:r>
            <a:r>
              <a:rPr lang="en-US" sz="2400" dirty="0"/>
              <a:t>query for </a:t>
            </a:r>
            <a:r>
              <a:rPr lang="en-US" sz="2400" dirty="0" smtClean="0"/>
              <a:t>the DNSKEY RRs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066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Over 22 days in September 2014 we saw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2000" dirty="0" smtClean="0"/>
              <a:t>3,773,420 </a:t>
            </a:r>
            <a:r>
              <a:rPr lang="en-US" sz="2000" dirty="0" smtClean="0"/>
              <a:t>experiments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937,166  experiments queried for </a:t>
            </a:r>
            <a:r>
              <a:rPr lang="en-US" sz="2000" dirty="0"/>
              <a:t>the </a:t>
            </a:r>
            <a:r>
              <a:rPr lang="en-US" sz="2000" dirty="0" smtClean="0"/>
              <a:t>DNSKEY </a:t>
            </a:r>
            <a:r>
              <a:rPr lang="en-US" sz="2000" dirty="0"/>
              <a:t>RR of a validly signed (RSA) </a:t>
            </a:r>
            <a:r>
              <a:rPr lang="en-US" sz="2000" dirty="0" smtClean="0"/>
              <a:t>domain (24.8%)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  629,726  experiments queried </a:t>
            </a:r>
            <a:r>
              <a:rPr lang="en-US" sz="2000" dirty="0"/>
              <a:t>for the </a:t>
            </a:r>
            <a:r>
              <a:rPr lang="en-US" sz="2000" dirty="0" smtClean="0"/>
              <a:t>DNSKEY </a:t>
            </a:r>
            <a:r>
              <a:rPr lang="en-US" sz="2000" dirty="0"/>
              <a:t>RR of a validly signed </a:t>
            </a:r>
            <a:r>
              <a:rPr lang="en-US" sz="2000" dirty="0" smtClean="0"/>
              <a:t>(ECC) domain (16.6%)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we assume that the DNSKEY query indicates that the resolver “</a:t>
            </a:r>
            <a:r>
              <a:rPr lang="en-US" sz="2400" dirty="0" err="1" smtClean="0"/>
              <a:t>recognises</a:t>
            </a:r>
            <a:r>
              <a:rPr lang="en-US" sz="2400" dirty="0" smtClean="0"/>
              <a:t>” the protocol, then it appears that there is a fall by 8.2% in validation when using the ECC protocol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 in 3 RSA experiments that fetched the DNSKEY did not fetch the ECC DNSKEY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12316" y="4335516"/>
            <a:ext cx="8777894" cy="2153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Over 22 days in September 2014 we saw:</a:t>
            </a:r>
          </a:p>
          <a:p>
            <a:pPr marL="400050" lvl="1" indent="0">
              <a:buNone/>
            </a:pPr>
            <a:r>
              <a:rPr lang="en-US" sz="2000" dirty="0" smtClean="0"/>
              <a:t>3,773,420 experiments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937,166  experiments queried for </a:t>
            </a:r>
            <a:r>
              <a:rPr lang="en-US" sz="2000" dirty="0"/>
              <a:t>the </a:t>
            </a:r>
            <a:r>
              <a:rPr lang="en-US" sz="2000" dirty="0" smtClean="0"/>
              <a:t>DNSKEY </a:t>
            </a:r>
            <a:r>
              <a:rPr lang="en-US" sz="2000" dirty="0"/>
              <a:t>RR of a validly signed (RSA) </a:t>
            </a:r>
            <a:r>
              <a:rPr lang="en-US" sz="2000" dirty="0" smtClean="0"/>
              <a:t>domain (24.8%)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  629,726  experiments queried </a:t>
            </a:r>
            <a:r>
              <a:rPr lang="en-US" sz="2000" dirty="0"/>
              <a:t>for the </a:t>
            </a:r>
            <a:r>
              <a:rPr lang="en-US" sz="2000" dirty="0" smtClean="0"/>
              <a:t>DNSKEY </a:t>
            </a:r>
            <a:r>
              <a:rPr lang="en-US" sz="2000" dirty="0"/>
              <a:t>RR of a validly signed </a:t>
            </a:r>
            <a:r>
              <a:rPr lang="en-US" sz="2000" dirty="0" smtClean="0"/>
              <a:t>(ECC) domain (16.6%)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we assume that the DNSKEY query indicates that the resolver “</a:t>
            </a:r>
            <a:r>
              <a:rPr lang="en-US" sz="2400" dirty="0" err="1" smtClean="0"/>
              <a:t>recognises</a:t>
            </a:r>
            <a:r>
              <a:rPr lang="en-US" sz="2400" dirty="0" smtClean="0"/>
              <a:t>” the protocol, then it appears that there is a fall by 8.2% in validation when using the ECC protocol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 in 3 </a:t>
            </a:r>
            <a:r>
              <a:rPr lang="en-US" sz="2400" dirty="0" smtClean="0"/>
              <a:t> </a:t>
            </a:r>
            <a:r>
              <a:rPr lang="en-US" sz="2400" dirty="0" smtClean="0"/>
              <a:t>experiments that fetched the DNSKEY </a:t>
            </a:r>
            <a:r>
              <a:rPr lang="en-US" sz="2400" dirty="0" smtClean="0"/>
              <a:t>in RSA did </a:t>
            </a:r>
            <a:r>
              <a:rPr lang="en-US" sz="2400" dirty="0" smtClean="0"/>
              <a:t>not fetch the ECC DNSKEY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653276" y="2281303"/>
            <a:ext cx="1664964" cy="564079"/>
          </a:xfrm>
          <a:custGeom>
            <a:avLst/>
            <a:gdLst>
              <a:gd name="connsiteX0" fmla="*/ 589810 w 1664964"/>
              <a:gd name="connsiteY0" fmla="*/ 564079 h 564079"/>
              <a:gd name="connsiteX1" fmla="*/ 1628875 w 1664964"/>
              <a:gd name="connsiteY1" fmla="*/ 413110 h 564079"/>
              <a:gd name="connsiteX2" fmla="*/ 1300282 w 1664964"/>
              <a:gd name="connsiteY2" fmla="*/ 31247 h 564079"/>
              <a:gd name="connsiteX3" fmla="*/ 83598 w 1664964"/>
              <a:gd name="connsiteY3" fmla="*/ 57888 h 564079"/>
              <a:gd name="connsiteX4" fmla="*/ 190169 w 1664964"/>
              <a:gd name="connsiteY4" fmla="*/ 342066 h 564079"/>
              <a:gd name="connsiteX5" fmla="*/ 865118 w 1664964"/>
              <a:gd name="connsiteY5" fmla="*/ 386468 h 56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964" h="564079">
                <a:moveTo>
                  <a:pt x="589810" y="564079"/>
                </a:moveTo>
                <a:cubicBezTo>
                  <a:pt x="1050136" y="532997"/>
                  <a:pt x="1510463" y="501915"/>
                  <a:pt x="1628875" y="413110"/>
                </a:cubicBezTo>
                <a:cubicBezTo>
                  <a:pt x="1747287" y="324305"/>
                  <a:pt x="1557828" y="90451"/>
                  <a:pt x="1300282" y="31247"/>
                </a:cubicBezTo>
                <a:cubicBezTo>
                  <a:pt x="1042736" y="-27957"/>
                  <a:pt x="268617" y="6085"/>
                  <a:pt x="83598" y="57888"/>
                </a:cubicBezTo>
                <a:cubicBezTo>
                  <a:pt x="-101421" y="109691"/>
                  <a:pt x="59916" y="287303"/>
                  <a:pt x="190169" y="342066"/>
                </a:cubicBezTo>
                <a:cubicBezTo>
                  <a:pt x="320422" y="396829"/>
                  <a:pt x="865118" y="386468"/>
                  <a:pt x="865118" y="38646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44636" y="3140799"/>
            <a:ext cx="1664964" cy="564079"/>
          </a:xfrm>
          <a:custGeom>
            <a:avLst/>
            <a:gdLst>
              <a:gd name="connsiteX0" fmla="*/ 589810 w 1664964"/>
              <a:gd name="connsiteY0" fmla="*/ 564079 h 564079"/>
              <a:gd name="connsiteX1" fmla="*/ 1628875 w 1664964"/>
              <a:gd name="connsiteY1" fmla="*/ 413110 h 564079"/>
              <a:gd name="connsiteX2" fmla="*/ 1300282 w 1664964"/>
              <a:gd name="connsiteY2" fmla="*/ 31247 h 564079"/>
              <a:gd name="connsiteX3" fmla="*/ 83598 w 1664964"/>
              <a:gd name="connsiteY3" fmla="*/ 57888 h 564079"/>
              <a:gd name="connsiteX4" fmla="*/ 190169 w 1664964"/>
              <a:gd name="connsiteY4" fmla="*/ 342066 h 564079"/>
              <a:gd name="connsiteX5" fmla="*/ 865118 w 1664964"/>
              <a:gd name="connsiteY5" fmla="*/ 386468 h 56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964" h="564079">
                <a:moveTo>
                  <a:pt x="589810" y="564079"/>
                </a:moveTo>
                <a:cubicBezTo>
                  <a:pt x="1050136" y="532997"/>
                  <a:pt x="1510463" y="501915"/>
                  <a:pt x="1628875" y="413110"/>
                </a:cubicBezTo>
                <a:cubicBezTo>
                  <a:pt x="1747287" y="324305"/>
                  <a:pt x="1557828" y="90451"/>
                  <a:pt x="1300282" y="31247"/>
                </a:cubicBezTo>
                <a:cubicBezTo>
                  <a:pt x="1042736" y="-27957"/>
                  <a:pt x="268617" y="6085"/>
                  <a:pt x="83598" y="57888"/>
                </a:cubicBezTo>
                <a:cubicBezTo>
                  <a:pt x="-101421" y="109691"/>
                  <a:pt x="59916" y="287303"/>
                  <a:pt x="190169" y="342066"/>
                </a:cubicBezTo>
                <a:cubicBezTo>
                  <a:pt x="320422" y="396829"/>
                  <a:pt x="865118" y="386468"/>
                  <a:pt x="865118" y="38646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relate to affected users?</a:t>
            </a:r>
          </a:p>
          <a:p>
            <a:r>
              <a:rPr lang="en-US" dirty="0" smtClean="0"/>
              <a:t>How do validating resolvers manage an </a:t>
            </a:r>
            <a:r>
              <a:rPr lang="en-US" dirty="0" err="1" smtClean="0"/>
              <a:t>unrecognised</a:t>
            </a:r>
            <a:r>
              <a:rPr lang="en-US" dirty="0" smtClean="0"/>
              <a:t> algorithm failure? </a:t>
            </a:r>
          </a:p>
          <a:p>
            <a:endParaRPr lang="en-US" dirty="0"/>
          </a:p>
          <a:p>
            <a:r>
              <a:rPr lang="en-US" dirty="0" smtClean="0"/>
              <a:t>Lets try again and look at both DNS query and web log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resolver failure modes for an unknown signing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If a DNSSEC-Validating resolver receives a response RRSIG with an unknown crypto algorithm does it:</a:t>
            </a:r>
          </a:p>
          <a:p>
            <a:pPr lvl="1"/>
            <a:r>
              <a:rPr lang="en-US" dirty="0" smtClean="0"/>
              <a:t>Immediately stop resolution and return a status code of SERVFAIL?</a:t>
            </a:r>
          </a:p>
          <a:p>
            <a:pPr lvl="1"/>
            <a:r>
              <a:rPr lang="en-US" dirty="0" smtClean="0"/>
              <a:t>Fetch the DS RR and then return a status code of SERVFAIL?</a:t>
            </a:r>
          </a:p>
          <a:p>
            <a:pPr lvl="1"/>
            <a:r>
              <a:rPr lang="en-US" dirty="0" smtClean="0"/>
              <a:t>Fetch the DS and DNSKEY RRs and then return a status code of SERVFAIL?</a:t>
            </a:r>
          </a:p>
          <a:p>
            <a:pPr lvl="1"/>
            <a:r>
              <a:rPr lang="en-US" dirty="0" smtClean="0"/>
              <a:t>Or does it abandon validation, query without the DO bit and just return the </a:t>
            </a:r>
            <a:r>
              <a:rPr lang="en-US" dirty="0" err="1" smtClean="0"/>
              <a:t>unvalidated</a:t>
            </a:r>
            <a:r>
              <a:rPr lang="en-US" dirty="0" smtClean="0"/>
              <a:t> query result?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0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</a:t>
            </a:r>
            <a:r>
              <a:rPr lang="en-US" dirty="0"/>
              <a:t>Approach  to answering the ECC question </a:t>
            </a:r>
            <a:r>
              <a:rPr lang="en-US" dirty="0" smtClean="0"/>
              <a:t>– DNS +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93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Data collection: 10/9/14 – 4/10/14</a:t>
            </a:r>
          </a:p>
          <a:p>
            <a:pPr marL="0" indent="0">
              <a:buNone/>
            </a:pPr>
            <a:endParaRPr lang="en-US" sz="12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552,104 clients who appear to be exclusively using RSA DNSSEC-Validating resolvers</a:t>
            </a:r>
          </a:p>
          <a:p>
            <a:pPr marL="0" indent="0">
              <a:buNone/>
            </a:pPr>
            <a:endParaRPr lang="en-US" sz="1200" dirty="0" smtClean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ECC Results:</a:t>
            </a:r>
            <a:endParaRPr lang="en-US" sz="12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Success</a:t>
            </a:r>
            <a:r>
              <a:rPr lang="en-US" sz="1200" dirty="0">
                <a:latin typeface="Menlo Regular"/>
                <a:cs typeface="Menlo Regular"/>
              </a:rPr>
              <a:t>: </a:t>
            </a:r>
            <a:r>
              <a:rPr lang="en-US" sz="1200" dirty="0" smtClean="0">
                <a:latin typeface="Menlo Regular"/>
                <a:cs typeface="Menlo Regular"/>
              </a:rPr>
              <a:t>      76.45%   361,698 </a:t>
            </a: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Saw fetch </a:t>
            </a:r>
            <a:r>
              <a:rPr lang="en-US" sz="1200" dirty="0">
                <a:latin typeface="Menlo Regular"/>
                <a:cs typeface="Menlo Regular"/>
              </a:rPr>
              <a:t>of the DNSSEC RRs and </a:t>
            </a:r>
            <a:r>
              <a:rPr lang="en-US" sz="1200" dirty="0" smtClean="0">
                <a:latin typeface="Menlo Regular"/>
                <a:cs typeface="Menlo Regular"/>
              </a:rPr>
              <a:t>the URL</a:t>
            </a:r>
            <a:endParaRPr lang="en-US" sz="1200" dirty="0"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1200" dirty="0" smtClean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Fetched the URL but appeared not to validate</a:t>
            </a: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  Failure (1)	  19.64%	 108,411   Did </a:t>
            </a:r>
            <a:r>
              <a:rPr lang="en-US" sz="1200" b="1" dirty="0" smtClean="0">
                <a:latin typeface="Menlo Regular"/>
                <a:cs typeface="Menlo Regular"/>
              </a:rPr>
              <a:t>not</a:t>
            </a:r>
            <a:r>
              <a:rPr lang="en-US" sz="1200" dirty="0" smtClean="0">
                <a:latin typeface="Menlo Regular"/>
                <a:cs typeface="Menlo Regular"/>
              </a:rPr>
              <a:t> see query of DNSKEY, but fetched the URL</a:t>
            </a: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Failure (2)     1.47% 	   8,121   Saw only A queries, but fetched the URL</a:t>
            </a: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Failure (3)     0.84%     4,615   Saw queries with DO set and not set, fetched the URL</a:t>
            </a:r>
          </a:p>
          <a:p>
            <a:pPr marL="0" indent="0">
              <a:buNone/>
            </a:pPr>
            <a:endParaRPr lang="en-US" sz="12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Did </a:t>
            </a:r>
            <a:r>
              <a:rPr lang="en-US" sz="1200" b="1" dirty="0" smtClean="0">
                <a:latin typeface="Menlo Regular"/>
                <a:cs typeface="Menlo Regular"/>
              </a:rPr>
              <a:t>not</a:t>
            </a:r>
            <a:r>
              <a:rPr lang="en-US" sz="1200" dirty="0" smtClean="0">
                <a:latin typeface="Menlo Regular"/>
                <a:cs typeface="Menlo Regular"/>
              </a:rPr>
              <a:t> fetch the URL</a:t>
            </a: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Failure (4)     1.07%	</a:t>
            </a: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 5,927	 </a:t>
            </a:r>
            <a:r>
              <a:rPr lang="en-US" sz="1200" dirty="0">
                <a:latin typeface="Menlo Regular"/>
                <a:cs typeface="Menlo Regular"/>
              </a:rPr>
              <a:t>Saw </a:t>
            </a:r>
            <a:r>
              <a:rPr lang="en-US" sz="1200" dirty="0" smtClean="0">
                <a:latin typeface="Menlo Regular"/>
                <a:cs typeface="Menlo Regular"/>
              </a:rPr>
              <a:t>query of </a:t>
            </a:r>
            <a:r>
              <a:rPr lang="en-US" sz="1200" dirty="0">
                <a:latin typeface="Menlo Regular"/>
                <a:cs typeface="Menlo Regular"/>
              </a:rPr>
              <a:t>the DNSSEC </a:t>
            </a:r>
            <a:r>
              <a:rPr lang="en-US" sz="1200" dirty="0" smtClean="0">
                <a:latin typeface="Menlo Regular"/>
                <a:cs typeface="Menlo Regular"/>
              </a:rPr>
              <a:t>RRs, NOT URL</a:t>
            </a: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Failure (5)	   0.34%	   1,875	 Saw query of A, DS, not DNSKEY, NOT URL</a:t>
            </a: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  Failure (6)     0.12%	     655	 </a:t>
            </a:r>
            <a:r>
              <a:rPr lang="en-US" sz="1200" dirty="0">
                <a:latin typeface="Menlo Regular"/>
                <a:cs typeface="Menlo Regular"/>
              </a:rPr>
              <a:t>Saw </a:t>
            </a:r>
            <a:r>
              <a:rPr lang="en-US" sz="1200" dirty="0" smtClean="0">
                <a:latin typeface="Menlo Regular"/>
                <a:cs typeface="Menlo Regular"/>
              </a:rPr>
              <a:t>only A queries, NOT URL</a:t>
            </a:r>
          </a:p>
          <a:p>
            <a:pPr marL="0" indent="0">
              <a:buNone/>
            </a:pPr>
            <a:r>
              <a:rPr lang="en-US" sz="1200" dirty="0">
                <a:latin typeface="Menlo Regular"/>
                <a:cs typeface="Menlo Regular"/>
              </a:rPr>
              <a:t> </a:t>
            </a:r>
            <a:r>
              <a:rPr lang="en-US" sz="1200" dirty="0" smtClean="0">
                <a:latin typeface="Menlo Regular"/>
                <a:cs typeface="Menlo Regular"/>
              </a:rPr>
              <a:t> Failure (7)	   0.08%	     436	 </a:t>
            </a:r>
            <a:r>
              <a:rPr lang="en-US" sz="1200" dirty="0">
                <a:latin typeface="Menlo Regular"/>
                <a:cs typeface="Menlo Regular"/>
              </a:rPr>
              <a:t>Saw queries with </a:t>
            </a:r>
            <a:r>
              <a:rPr lang="en-US" sz="1200" dirty="0" smtClean="0">
                <a:latin typeface="Menlo Regular"/>
                <a:cs typeface="Menlo Regular"/>
              </a:rPr>
              <a:t>DO </a:t>
            </a:r>
            <a:r>
              <a:rPr lang="en-US" sz="1200" dirty="0">
                <a:latin typeface="Menlo Regular"/>
                <a:cs typeface="Menlo Regular"/>
              </a:rPr>
              <a:t>set and not </a:t>
            </a:r>
            <a:r>
              <a:rPr lang="en-US" sz="1200" dirty="0" smtClean="0">
                <a:latin typeface="Menlo Regular"/>
                <a:cs typeface="Menlo Regular"/>
              </a:rPr>
              <a:t>set, NOT URL</a:t>
            </a:r>
          </a:p>
          <a:p>
            <a:pPr marL="0" indent="0">
              <a:buNone/>
            </a:pPr>
            <a:endParaRPr lang="en-US" sz="12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200" dirty="0" smtClean="0">
                <a:latin typeface="Menlo Regular"/>
                <a:cs typeface="Menlo Regular"/>
              </a:rPr>
              <a:t>  </a:t>
            </a:r>
            <a:r>
              <a:rPr lang="en-US" sz="1200" b="1" dirty="0" smtClean="0">
                <a:latin typeface="Menlo Regular"/>
                <a:cs typeface="Menlo Regular"/>
              </a:rPr>
              <a:t>Apparent Fail: 23.55%   130,040</a:t>
            </a:r>
          </a:p>
          <a:p>
            <a:pPr marL="0" indent="0">
              <a:buNone/>
            </a:pPr>
            <a:endParaRPr lang="en-US" sz="1200" b="1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918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968"/>
              </a:spcBef>
            </a:pPr>
            <a:r>
              <a:rPr lang="en-US" dirty="0" smtClean="0"/>
              <a:t>These results show that 76% of clients who appeared to exclusively use RSA DNSSEC-Validating resolvers were also seen to perform validation using ECC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22% of the the remaining clients fetched the object, even though the DNS queries showed that there was not a complete DNSSEC validation pass being performed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Just 1.6% of clients did NOT fetch the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2 at 6.2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49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488068" y="5632771"/>
            <a:ext cx="3625929" cy="184228"/>
          </a:xfrm>
          <a:custGeom>
            <a:avLst/>
            <a:gdLst>
              <a:gd name="connsiteX0" fmla="*/ 3625929 w 3625929"/>
              <a:gd name="connsiteY0" fmla="*/ 116363 h 184228"/>
              <a:gd name="connsiteX1" fmla="*/ 2520797 w 3625929"/>
              <a:gd name="connsiteY1" fmla="*/ 29108 h 184228"/>
              <a:gd name="connsiteX2" fmla="*/ 145732 w 3625929"/>
              <a:gd name="connsiteY2" fmla="*/ 87278 h 184228"/>
              <a:gd name="connsiteX3" fmla="*/ 262062 w 3625929"/>
              <a:gd name="connsiteY3" fmla="*/ 23 h 184228"/>
              <a:gd name="connsiteX4" fmla="*/ 320 w 3625929"/>
              <a:gd name="connsiteY4" fmla="*/ 96973 h 184228"/>
              <a:gd name="connsiteX5" fmla="*/ 203897 w 3625929"/>
              <a:gd name="connsiteY5" fmla="*/ 184228 h 18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929" h="184228">
                <a:moveTo>
                  <a:pt x="3625929" y="116363"/>
                </a:moveTo>
                <a:cubicBezTo>
                  <a:pt x="3363379" y="75159"/>
                  <a:pt x="3100830" y="33955"/>
                  <a:pt x="2520797" y="29108"/>
                </a:cubicBezTo>
                <a:cubicBezTo>
                  <a:pt x="1940764" y="24261"/>
                  <a:pt x="522188" y="92125"/>
                  <a:pt x="145732" y="87278"/>
                </a:cubicBezTo>
                <a:cubicBezTo>
                  <a:pt x="-230724" y="82431"/>
                  <a:pt x="286297" y="-1593"/>
                  <a:pt x="262062" y="23"/>
                </a:cubicBezTo>
                <a:cubicBezTo>
                  <a:pt x="237827" y="1639"/>
                  <a:pt x="10014" y="66272"/>
                  <a:pt x="320" y="96973"/>
                </a:cubicBezTo>
                <a:cubicBezTo>
                  <a:pt x="-9374" y="127674"/>
                  <a:pt x="203897" y="184228"/>
                  <a:pt x="203897" y="1842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23.6% ECC validation failure is very surprising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forget that the subsection of users’ resolvers being polled here already did RSA validation and appeared to correctly return SERVFAIL when the DNSSEC crypto was broken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fact that most of the failures result in a fetch of the URL is even more surprising</a:t>
            </a:r>
          </a:p>
          <a:p>
            <a:pPr lvl="1"/>
            <a:r>
              <a:rPr lang="en-US" dirty="0" smtClean="0"/>
              <a:t>The expectation was that we would see far more SERVFAIL and far higher URL fail-to-fetch rates</a:t>
            </a:r>
          </a:p>
          <a:p>
            <a:pPr lvl="1"/>
            <a:r>
              <a:rPr lang="en-US" dirty="0" smtClean="0"/>
              <a:t>It seems that the resolvers involved in this </a:t>
            </a:r>
            <a:r>
              <a:rPr lang="en-US" dirty="0" err="1" smtClean="0"/>
              <a:t>behaviour</a:t>
            </a:r>
            <a:r>
              <a:rPr lang="en-US" dirty="0" smtClean="0"/>
              <a:t> appear to be tagging the domain as “not </a:t>
            </a:r>
            <a:r>
              <a:rPr lang="en-US" dirty="0" err="1" smtClean="0"/>
              <a:t>validatable</a:t>
            </a:r>
            <a:r>
              <a:rPr lang="en-US" dirty="0" smtClean="0"/>
              <a:t>” and passing back an “insecure” outcome</a:t>
            </a:r>
          </a:p>
        </p:txBody>
      </p:sp>
    </p:spTree>
    <p:extLst>
      <p:ext uri="{BB962C8B-B14F-4D97-AF65-F5344CB8AC3E}">
        <p14:creationId xmlns:p14="http://schemas.microsoft.com/office/powerpoint/2010/main" val="429148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5" y="2162510"/>
            <a:ext cx="47873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Menlo Regular"/>
                <a:cs typeface="Menlo Regular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Menlo Regular"/>
                <a:cs typeface="Menlo Regular"/>
              </a:rPr>
              <a:t>1</a:t>
            </a:r>
            <a:r>
              <a:rPr lang="en-US" sz="1800" dirty="0" smtClean="0">
                <a:latin typeface="Menlo Regular"/>
                <a:cs typeface="Menlo Regular"/>
              </a:rPr>
              <a:t> MN </a:t>
            </a:r>
            <a:r>
              <a:rPr lang="en-US" sz="1800" dirty="0">
                <a:latin typeface="Menlo Regular"/>
                <a:cs typeface="Menlo Regular"/>
              </a:rPr>
              <a:t>96.82 Mongolia </a:t>
            </a:r>
          </a:p>
          <a:p>
            <a:pPr marL="0" indent="0">
              <a:buNone/>
            </a:pPr>
            <a:r>
              <a:rPr lang="fi-FI" sz="1800" dirty="0" smtClean="0">
                <a:latin typeface="Menlo Regular"/>
                <a:cs typeface="Menlo Regular"/>
              </a:rPr>
              <a:t> </a:t>
            </a:r>
            <a:r>
              <a:rPr lang="fi-FI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</a:t>
            </a:r>
            <a:r>
              <a:rPr lang="fi-FI" sz="1800" dirty="0" smtClean="0">
                <a:latin typeface="Menlo Regular"/>
                <a:cs typeface="Menlo Regular"/>
              </a:rPr>
              <a:t> MT </a:t>
            </a:r>
            <a:r>
              <a:rPr lang="fi-FI" sz="1800" dirty="0">
                <a:latin typeface="Menlo Regular"/>
                <a:cs typeface="Menlo Regular"/>
              </a:rPr>
              <a:t>96.68 Malta </a:t>
            </a:r>
          </a:p>
          <a:p>
            <a:pPr marL="0" indent="0">
              <a:buNone/>
            </a:pPr>
            <a:r>
              <a:rPr lang="nl-NL" sz="1800" dirty="0" smtClean="0">
                <a:latin typeface="Menlo Regular"/>
                <a:cs typeface="Menlo Regular"/>
              </a:rPr>
              <a:t> </a:t>
            </a:r>
            <a:r>
              <a:rPr lang="nl-N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3</a:t>
            </a:r>
            <a:r>
              <a:rPr lang="nl-NL" sz="1800" dirty="0" smtClean="0">
                <a:latin typeface="Menlo Regular"/>
                <a:cs typeface="Menlo Regular"/>
              </a:rPr>
              <a:t> FI </a:t>
            </a:r>
            <a:r>
              <a:rPr lang="nl-NL" sz="1800" dirty="0">
                <a:latin typeface="Menlo Regular"/>
                <a:cs typeface="Menlo Regular"/>
              </a:rPr>
              <a:t>95.75 Finland </a:t>
            </a:r>
          </a:p>
          <a:p>
            <a:pPr marL="0" indent="0">
              <a:buNone/>
            </a:pPr>
            <a:r>
              <a:rPr lang="nl-NL" sz="1800" dirty="0" smtClean="0">
                <a:latin typeface="Menlo Regular"/>
                <a:cs typeface="Menlo Regular"/>
              </a:rPr>
              <a:t> </a:t>
            </a:r>
            <a:r>
              <a:rPr lang="nl-N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4</a:t>
            </a:r>
            <a:r>
              <a:rPr lang="nl-NL" sz="1800" dirty="0" smtClean="0">
                <a:latin typeface="Menlo Regular"/>
                <a:cs typeface="Menlo Regular"/>
              </a:rPr>
              <a:t> AD </a:t>
            </a:r>
            <a:r>
              <a:rPr lang="nl-NL" sz="1800" dirty="0">
                <a:latin typeface="Menlo Regular"/>
                <a:cs typeface="Menlo Regular"/>
              </a:rPr>
              <a:t>93.41 Andorra </a:t>
            </a:r>
          </a:p>
          <a:p>
            <a:pPr marL="0" indent="0">
              <a:buNone/>
            </a:pPr>
            <a:r>
              <a:rPr lang="nl-NL" sz="1800" dirty="0" smtClean="0">
                <a:latin typeface="Menlo Regular"/>
                <a:cs typeface="Menlo Regular"/>
              </a:rPr>
              <a:t> </a:t>
            </a:r>
            <a:r>
              <a:rPr lang="nl-N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5</a:t>
            </a:r>
            <a:r>
              <a:rPr lang="nl-NL" sz="1800" dirty="0" smtClean="0">
                <a:latin typeface="Menlo Regular"/>
                <a:cs typeface="Menlo Regular"/>
              </a:rPr>
              <a:t> CY </a:t>
            </a:r>
            <a:r>
              <a:rPr lang="nl-NL" sz="1800" dirty="0">
                <a:latin typeface="Menlo Regular"/>
                <a:cs typeface="Menlo Regular"/>
              </a:rPr>
              <a:t>92.61 Cyprus </a:t>
            </a:r>
          </a:p>
          <a:p>
            <a:pPr marL="0" indent="0">
              <a:buNone/>
            </a:pPr>
            <a:r>
              <a:rPr lang="nl-NL" sz="1800" dirty="0" smtClean="0">
                <a:latin typeface="Menlo Regular"/>
                <a:cs typeface="Menlo Regular"/>
              </a:rPr>
              <a:t> </a:t>
            </a:r>
            <a:r>
              <a:rPr lang="nl-N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6</a:t>
            </a:r>
            <a:r>
              <a:rPr lang="nl-NL" sz="1800" dirty="0" smtClean="0">
                <a:latin typeface="Menlo Regular"/>
                <a:cs typeface="Menlo Regular"/>
              </a:rPr>
              <a:t> BB </a:t>
            </a:r>
            <a:r>
              <a:rPr lang="nl-NL" sz="1800" dirty="0">
                <a:latin typeface="Menlo Regular"/>
                <a:cs typeface="Menlo Regular"/>
              </a:rPr>
              <a:t>90.59 Barbados </a:t>
            </a:r>
          </a:p>
          <a:p>
            <a:pPr marL="0" indent="0">
              <a:buNone/>
            </a:pPr>
            <a:r>
              <a:rPr lang="hr-HR" sz="1800" dirty="0" smtClean="0">
                <a:latin typeface="Menlo Regular"/>
                <a:cs typeface="Menlo Regular"/>
              </a:rPr>
              <a:t> </a:t>
            </a:r>
            <a:r>
              <a:rPr lang="hr-H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7</a:t>
            </a:r>
            <a:r>
              <a:rPr lang="hr-HR" sz="1800" dirty="0" smtClean="0">
                <a:latin typeface="Menlo Regular"/>
                <a:cs typeface="Menlo Regular"/>
              </a:rPr>
              <a:t> FJ </a:t>
            </a:r>
            <a:r>
              <a:rPr lang="hr-HR" sz="1800" dirty="0">
                <a:latin typeface="Menlo Regular"/>
                <a:cs typeface="Menlo Regular"/>
              </a:rPr>
              <a:t>89.93 Fiji </a:t>
            </a:r>
          </a:p>
          <a:p>
            <a:pPr marL="0" indent="0">
              <a:buNone/>
            </a:pPr>
            <a:r>
              <a:rPr lang="en-US" sz="1800" dirty="0" smtClean="0">
                <a:latin typeface="Menlo Regular"/>
                <a:cs typeface="Menlo Regular"/>
              </a:rPr>
              <a:t> </a:t>
            </a: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8</a:t>
            </a:r>
            <a:r>
              <a:rPr lang="en-US" sz="1800" dirty="0" smtClean="0">
                <a:latin typeface="Menlo Regular"/>
                <a:cs typeface="Menlo Regular"/>
              </a:rPr>
              <a:t> ZA </a:t>
            </a:r>
            <a:r>
              <a:rPr lang="en-US" sz="1800" dirty="0">
                <a:latin typeface="Menlo Regular"/>
                <a:cs typeface="Menlo Regular"/>
              </a:rPr>
              <a:t>85.94 South Africa</a:t>
            </a:r>
          </a:p>
          <a:p>
            <a:pPr marL="0" indent="0">
              <a:buNone/>
            </a:pPr>
            <a:r>
              <a:rPr lang="en-US" sz="1800" dirty="0" smtClean="0">
                <a:latin typeface="Menlo Regular"/>
                <a:cs typeface="Menlo Regular"/>
              </a:rPr>
              <a:t> </a:t>
            </a: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9</a:t>
            </a:r>
            <a:r>
              <a:rPr lang="en-US" sz="1800" dirty="0" smtClean="0">
                <a:latin typeface="Menlo Regular"/>
                <a:cs typeface="Menlo Regular"/>
              </a:rPr>
              <a:t> AG </a:t>
            </a:r>
            <a:r>
              <a:rPr lang="en-US" sz="1800" dirty="0">
                <a:latin typeface="Menlo Regular"/>
                <a:cs typeface="Menlo Regular"/>
              </a:rPr>
              <a:t>84.51 Antigua and Barbuda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10</a:t>
            </a:r>
            <a:r>
              <a:rPr lang="en-US" sz="1800" dirty="0" smtClean="0">
                <a:latin typeface="Menlo Regular"/>
                <a:cs typeface="Menlo Regular"/>
              </a:rPr>
              <a:t> LU </a:t>
            </a:r>
            <a:r>
              <a:rPr lang="en-US" sz="1800" dirty="0">
                <a:latin typeface="Menlo Regular"/>
                <a:cs typeface="Menlo Regular"/>
              </a:rPr>
              <a:t>83.28 Luxembourg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11</a:t>
            </a:r>
            <a:r>
              <a:rPr lang="en-US" sz="1800" dirty="0" smtClean="0">
                <a:latin typeface="Menlo Regular"/>
                <a:cs typeface="Menlo Regular"/>
              </a:rPr>
              <a:t> AU </a:t>
            </a:r>
            <a:r>
              <a:rPr lang="en-US" sz="1800" dirty="0">
                <a:latin typeface="Menlo Regular"/>
                <a:cs typeface="Menlo Regular"/>
              </a:rPr>
              <a:t>79.93 Australia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12</a:t>
            </a:r>
            <a:r>
              <a:rPr lang="en-US" sz="1800" dirty="0" smtClean="0">
                <a:latin typeface="Menlo Regular"/>
                <a:cs typeface="Menlo Regular"/>
              </a:rPr>
              <a:t> SI </a:t>
            </a:r>
            <a:r>
              <a:rPr lang="en-US" sz="1800" dirty="0">
                <a:latin typeface="Menlo Regular"/>
                <a:cs typeface="Menlo Regular"/>
              </a:rPr>
              <a:t>79.51 Slovenia </a:t>
            </a:r>
          </a:p>
          <a:p>
            <a:pPr marL="0" indent="0">
              <a:buNone/>
            </a:pPr>
            <a:endParaRPr lang="en-US" sz="1800" dirty="0">
              <a:latin typeface="Menlo Regular"/>
              <a:cs typeface="Menl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768" y="2162510"/>
            <a:ext cx="49489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13</a:t>
            </a:r>
            <a:r>
              <a:rPr lang="en-US" sz="1800" dirty="0" smtClean="0">
                <a:latin typeface="Menlo Regular"/>
                <a:cs typeface="Menlo Regular"/>
              </a:rPr>
              <a:t> NO </a:t>
            </a:r>
            <a:r>
              <a:rPr lang="en-US" sz="1800" dirty="0">
                <a:latin typeface="Menlo Regular"/>
                <a:cs typeface="Menlo Regular"/>
              </a:rPr>
              <a:t>78.91 Norway 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14</a:t>
            </a:r>
            <a:r>
              <a:rPr lang="tr-TR" sz="1800" dirty="0" smtClean="0">
                <a:latin typeface="Menlo Regular"/>
                <a:cs typeface="Menlo Regular"/>
              </a:rPr>
              <a:t> LY </a:t>
            </a:r>
            <a:r>
              <a:rPr lang="tr-TR" sz="1800" dirty="0">
                <a:latin typeface="Menlo Regular"/>
                <a:cs typeface="Menlo Regular"/>
              </a:rPr>
              <a:t>77.13 Libya 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15</a:t>
            </a:r>
            <a:r>
              <a:rPr lang="tr-TR" sz="1800" dirty="0" smtClean="0">
                <a:latin typeface="Menlo Regular"/>
                <a:cs typeface="Menlo Regular"/>
              </a:rPr>
              <a:t> YE </a:t>
            </a:r>
            <a:r>
              <a:rPr lang="tr-TR" sz="1800" dirty="0">
                <a:latin typeface="Menlo Regular"/>
                <a:cs typeface="Menlo Regular"/>
              </a:rPr>
              <a:t>75.81 Yemen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16</a:t>
            </a:r>
            <a:r>
              <a:rPr lang="en-US" sz="1800" dirty="0" smtClean="0">
                <a:latin typeface="Menlo Regular"/>
                <a:cs typeface="Menlo Regular"/>
              </a:rPr>
              <a:t> GR </a:t>
            </a:r>
            <a:r>
              <a:rPr lang="en-US" sz="1800" dirty="0">
                <a:latin typeface="Menlo Regular"/>
                <a:cs typeface="Menlo Regular"/>
              </a:rPr>
              <a:t>69.64 Greece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17</a:t>
            </a:r>
            <a:r>
              <a:rPr lang="pl-PL" sz="1800" dirty="0" smtClean="0">
                <a:latin typeface="Menlo Regular"/>
                <a:cs typeface="Menlo Regular"/>
              </a:rPr>
              <a:t> KW </a:t>
            </a:r>
            <a:r>
              <a:rPr lang="pl-PL" sz="1800" dirty="0">
                <a:latin typeface="Menlo Regular"/>
                <a:cs typeface="Menlo Regular"/>
              </a:rPr>
              <a:t>68.69 </a:t>
            </a:r>
            <a:r>
              <a:rPr lang="pl-PL" sz="1800" dirty="0" err="1">
                <a:latin typeface="Menlo Regular"/>
                <a:cs typeface="Menlo Regular"/>
              </a:rPr>
              <a:t>Kuwait</a:t>
            </a:r>
            <a:r>
              <a:rPr lang="pl-PL" sz="1800" dirty="0">
                <a:latin typeface="Menlo Regular"/>
                <a:cs typeface="Menlo Regular"/>
              </a:rPr>
              <a:t>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18</a:t>
            </a:r>
            <a:r>
              <a:rPr lang="pl-PL" sz="1800" dirty="0" smtClean="0">
                <a:latin typeface="Menlo Regular"/>
                <a:cs typeface="Menlo Regular"/>
              </a:rPr>
              <a:t> RW </a:t>
            </a:r>
            <a:r>
              <a:rPr lang="pl-PL" sz="1800" dirty="0">
                <a:latin typeface="Menlo Regular"/>
                <a:cs typeface="Menlo Regular"/>
              </a:rPr>
              <a:t>66.67 Rwanda</a:t>
            </a:r>
          </a:p>
          <a:p>
            <a:pPr marL="0" indent="0">
              <a:buNone/>
            </a:pPr>
            <a:r>
              <a:rPr lang="sv-SE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19</a:t>
            </a:r>
            <a:r>
              <a:rPr lang="sv-SE" sz="1800" dirty="0" smtClean="0">
                <a:latin typeface="Menlo Regular"/>
                <a:cs typeface="Menlo Regular"/>
              </a:rPr>
              <a:t> BY </a:t>
            </a:r>
            <a:r>
              <a:rPr lang="sv-SE" sz="1800" dirty="0">
                <a:latin typeface="Menlo Regular"/>
                <a:cs typeface="Menlo Regular"/>
              </a:rPr>
              <a:t>63.38 Belarus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20</a:t>
            </a:r>
            <a:r>
              <a:rPr lang="fr-FR" sz="1800" dirty="0" smtClean="0">
                <a:latin typeface="Menlo Regular"/>
                <a:cs typeface="Menlo Regular"/>
              </a:rPr>
              <a:t> UA </a:t>
            </a:r>
            <a:r>
              <a:rPr lang="fr-FR" sz="1800" dirty="0">
                <a:latin typeface="Menlo Regular"/>
                <a:cs typeface="Menlo Regular"/>
              </a:rPr>
              <a:t>62.15 Ukraine 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21</a:t>
            </a:r>
            <a:r>
              <a:rPr lang="tr-TR" sz="1800" dirty="0" smtClean="0">
                <a:latin typeface="Menlo Regular"/>
                <a:cs typeface="Menlo Regular"/>
              </a:rPr>
              <a:t> KE </a:t>
            </a:r>
            <a:r>
              <a:rPr lang="tr-TR" sz="1800" dirty="0">
                <a:latin typeface="Menlo Regular"/>
                <a:cs typeface="Menlo Regular"/>
              </a:rPr>
              <a:t>60.57 Kenya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22</a:t>
            </a:r>
            <a:r>
              <a:rPr lang="tr-TR" sz="1800" dirty="0" smtClean="0">
                <a:latin typeface="Menlo Regular"/>
                <a:cs typeface="Menlo Regular"/>
              </a:rPr>
              <a:t> BA </a:t>
            </a:r>
            <a:r>
              <a:rPr lang="tr-TR" sz="1800" dirty="0">
                <a:latin typeface="Menlo Regular"/>
                <a:cs typeface="Menlo Regular"/>
              </a:rPr>
              <a:t>56.35 </a:t>
            </a:r>
            <a:r>
              <a:rPr lang="tr-TR" sz="1800" dirty="0" err="1">
                <a:latin typeface="Menlo Regular"/>
                <a:cs typeface="Menlo Regular"/>
              </a:rPr>
              <a:t>Bosnia</a:t>
            </a:r>
            <a:r>
              <a:rPr lang="tr-TR" sz="1800" dirty="0">
                <a:latin typeface="Menlo Regular"/>
                <a:cs typeface="Menlo Regular"/>
              </a:rPr>
              <a:t> </a:t>
            </a:r>
            <a:r>
              <a:rPr lang="tr-TR" sz="1800" dirty="0" err="1">
                <a:latin typeface="Menlo Regular"/>
                <a:cs typeface="Menlo Regular"/>
              </a:rPr>
              <a:t>and</a:t>
            </a:r>
            <a:r>
              <a:rPr lang="tr-TR" sz="1800" dirty="0">
                <a:latin typeface="Menlo Regular"/>
                <a:cs typeface="Menlo Regular"/>
              </a:rPr>
              <a:t> </a:t>
            </a:r>
            <a:r>
              <a:rPr lang="tr-TR" sz="1800" dirty="0" err="1">
                <a:latin typeface="Menlo Regular"/>
                <a:cs typeface="Menlo Regular"/>
              </a:rPr>
              <a:t>Herzegovina</a:t>
            </a:r>
            <a:endParaRPr lang="tr-TR" sz="18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23</a:t>
            </a:r>
            <a:r>
              <a:rPr lang="tr-TR" sz="1800" dirty="0" smtClean="0">
                <a:latin typeface="Menlo Regular"/>
                <a:cs typeface="Menlo Regular"/>
              </a:rPr>
              <a:t> JP </a:t>
            </a:r>
            <a:r>
              <a:rPr lang="tr-TR" sz="1800" dirty="0">
                <a:latin typeface="Menlo Regular"/>
                <a:cs typeface="Menlo Regular"/>
              </a:rPr>
              <a:t>56.06 Japan 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BFBFBF"/>
                </a:solidFill>
                <a:latin typeface="Menlo Regular"/>
                <a:cs typeface="Menlo Regular"/>
              </a:rPr>
              <a:t>24</a:t>
            </a:r>
            <a:r>
              <a:rPr lang="tr-TR" sz="1800" dirty="0" smtClean="0">
                <a:latin typeface="Menlo Regular"/>
                <a:cs typeface="Menlo Regular"/>
              </a:rPr>
              <a:t> KZ </a:t>
            </a:r>
            <a:r>
              <a:rPr lang="tr-TR" sz="1800" dirty="0">
                <a:latin typeface="Menlo Regular"/>
                <a:cs typeface="Menlo Regular"/>
              </a:rPr>
              <a:t>49.50 </a:t>
            </a:r>
            <a:r>
              <a:rPr lang="tr-TR" sz="1800" dirty="0" err="1">
                <a:latin typeface="Menlo Regular"/>
                <a:cs typeface="Menlo Regular"/>
              </a:rPr>
              <a:t>Kazakhstan</a:t>
            </a:r>
            <a:r>
              <a:rPr lang="tr-TR" sz="1800" dirty="0">
                <a:latin typeface="Menlo Regular"/>
                <a:cs typeface="Menlo Regular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Menlo Regular"/>
              <a:cs typeface="Menl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47" y="1248361"/>
            <a:ext cx="7787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ECC failure rates – the % of users in each country who use RSA DNSSEC validating resolvers, </a:t>
            </a:r>
          </a:p>
          <a:p>
            <a:r>
              <a:rPr lang="en-US" sz="1600" dirty="0" smtClean="0"/>
              <a:t>but fail to validate when the DNSSEC crypto algorithm is ECC. Top 24 countries, ranked by</a:t>
            </a:r>
          </a:p>
          <a:p>
            <a:r>
              <a:rPr lang="en-US" sz="1600" dirty="0" smtClean="0"/>
              <a:t>Observed ECC Validation failure rates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526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30" y="-16212"/>
            <a:ext cx="8229600" cy="1143000"/>
          </a:xfrm>
        </p:spPr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277" y="957511"/>
            <a:ext cx="8873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ECC failure rates – the % of users in each AS who use RSA DNSSEC validating resolvers,  but fail to validate when the DNSSEC crypto algorithm is ECC – top 25 </a:t>
            </a:r>
            <a:r>
              <a:rPr lang="en-US" sz="1200" dirty="0" err="1" smtClean="0"/>
              <a:t>Ases</a:t>
            </a:r>
            <a:r>
              <a:rPr lang="en-US" sz="1200" dirty="0" smtClean="0"/>
              <a:t> ranked by ECC failure rate</a:t>
            </a:r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</a:t>
            </a:r>
            <a:r>
              <a:rPr lang="en-US" sz="1400" b="1" dirty="0" smtClean="0"/>
              <a:t>AS       Fail Rate   Samples   AS Description</a:t>
            </a:r>
            <a:endParaRPr lang="en-US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0747" y="172701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1   7155  100.00    </a:t>
            </a:r>
            <a:r>
              <a:rPr lang="en-US" sz="1100" dirty="0">
                <a:latin typeface="Menlo Regular"/>
                <a:cs typeface="Menlo Regular"/>
              </a:rPr>
              <a:t>202 </a:t>
            </a:r>
            <a:r>
              <a:rPr lang="en-US" sz="1100" dirty="0" smtClean="0">
                <a:latin typeface="Menlo Regular"/>
                <a:cs typeface="Menlo Regular"/>
              </a:rPr>
              <a:t>  WB</a:t>
            </a:r>
            <a:r>
              <a:rPr lang="en-US" sz="1100" dirty="0">
                <a:latin typeface="Menlo Regular"/>
                <a:cs typeface="Menlo Regular"/>
              </a:rPr>
              <a:t>-DEN2 - </a:t>
            </a:r>
            <a:r>
              <a:rPr lang="en-US" sz="1100" dirty="0" err="1">
                <a:latin typeface="Menlo Regular"/>
                <a:cs typeface="Menlo Regular"/>
              </a:rPr>
              <a:t>Viasat</a:t>
            </a:r>
            <a:r>
              <a:rPr lang="en-US" sz="1100" dirty="0">
                <a:latin typeface="Menlo Regular"/>
                <a:cs typeface="Menlo Regular"/>
              </a:rPr>
              <a:t> Communications </a:t>
            </a:r>
            <a:r>
              <a:rPr lang="en-US" sz="1100" dirty="0" err="1">
                <a:latin typeface="Menlo Regular"/>
                <a:cs typeface="Menlo Regular"/>
              </a:rPr>
              <a:t>Inc.,US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2  44143  100.00    </a:t>
            </a:r>
            <a:r>
              <a:rPr lang="en-US" sz="1100" dirty="0">
                <a:latin typeface="Menlo Regular"/>
                <a:cs typeface="Menlo Regular"/>
              </a:rPr>
              <a:t>662 </a:t>
            </a:r>
            <a:r>
              <a:rPr lang="en-US" sz="1100" dirty="0" smtClean="0">
                <a:latin typeface="Menlo Regular"/>
                <a:cs typeface="Menlo Regular"/>
              </a:rPr>
              <a:t>  VIPMOBILE</a:t>
            </a:r>
            <a:r>
              <a:rPr lang="en-US" sz="1100" dirty="0">
                <a:latin typeface="Menlo Regular"/>
                <a:cs typeface="Menlo Regular"/>
              </a:rPr>
              <a:t>-AS </a:t>
            </a:r>
            <a:r>
              <a:rPr lang="en-US" sz="1100" dirty="0" err="1">
                <a:latin typeface="Menlo Regular"/>
                <a:cs typeface="Menlo Regular"/>
              </a:rPr>
              <a:t>Vip</a:t>
            </a:r>
            <a:r>
              <a:rPr lang="en-US" sz="1100" dirty="0">
                <a:latin typeface="Menlo Regular"/>
                <a:cs typeface="Menlo Regular"/>
              </a:rPr>
              <a:t> mobile </a:t>
            </a:r>
            <a:r>
              <a:rPr lang="en-US" sz="1100" dirty="0" err="1">
                <a:latin typeface="Menlo Regular"/>
                <a:cs typeface="Menlo Regular"/>
              </a:rPr>
              <a:t>d.o.o.,RS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3  22363  100.00    </a:t>
            </a:r>
            <a:r>
              <a:rPr lang="en-US" sz="1100" dirty="0">
                <a:latin typeface="Menlo Regular"/>
                <a:cs typeface="Menlo Regular"/>
              </a:rPr>
              <a:t>157 </a:t>
            </a:r>
            <a:r>
              <a:rPr lang="en-US" sz="1100" dirty="0" smtClean="0">
                <a:latin typeface="Menlo Regular"/>
                <a:cs typeface="Menlo Regular"/>
              </a:rPr>
              <a:t>  PHMGMT</a:t>
            </a:r>
            <a:r>
              <a:rPr lang="en-US" sz="1100" dirty="0">
                <a:latin typeface="Menlo Regular"/>
                <a:cs typeface="Menlo Regular"/>
              </a:rPr>
              <a:t>-AS1 - Powerhouse Management, </a:t>
            </a:r>
            <a:r>
              <a:rPr lang="en-US" sz="1100" dirty="0" err="1">
                <a:latin typeface="Menlo Regular"/>
                <a:cs typeface="Menlo Regular"/>
              </a:rPr>
              <a:t>Inc.,US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4  12638   99.53    </a:t>
            </a:r>
            <a:r>
              <a:rPr lang="en-US" sz="1100" dirty="0">
                <a:latin typeface="Menlo Regular"/>
                <a:cs typeface="Menlo Regular"/>
              </a:rPr>
              <a:t>215 </a:t>
            </a:r>
            <a:r>
              <a:rPr lang="en-US" sz="1100" dirty="0" smtClean="0">
                <a:latin typeface="Menlo Regular"/>
                <a:cs typeface="Menlo Regular"/>
              </a:rPr>
              <a:t>  AS12638 </a:t>
            </a:r>
            <a:r>
              <a:rPr lang="en-US" sz="1100" dirty="0">
                <a:latin typeface="Menlo Regular"/>
                <a:cs typeface="Menlo Regular"/>
              </a:rPr>
              <a:t>E-Plus </a:t>
            </a:r>
            <a:r>
              <a:rPr lang="en-US" sz="1100" dirty="0" err="1">
                <a:latin typeface="Menlo Regular"/>
                <a:cs typeface="Menlo Regular"/>
              </a:rPr>
              <a:t>Mobilfunk</a:t>
            </a:r>
            <a:r>
              <a:rPr lang="en-US" sz="1100" dirty="0">
                <a:latin typeface="Menlo Regular"/>
                <a:cs typeface="Menlo Regular"/>
              </a:rPr>
              <a:t> GmbH &amp; Co. KG,DE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5  33929   99.39    164   MASICOM</a:t>
            </a:r>
            <a:r>
              <a:rPr lang="en-US" sz="1100" dirty="0">
                <a:latin typeface="Menlo Regular"/>
                <a:cs typeface="Menlo Regular"/>
              </a:rPr>
              <a:t>-AS </a:t>
            </a:r>
            <a:r>
              <a:rPr lang="en-US" sz="1100" dirty="0" err="1">
                <a:latin typeface="Menlo Regular"/>
                <a:cs typeface="Menlo Regular"/>
              </a:rPr>
              <a:t>Telemach</a:t>
            </a:r>
            <a:r>
              <a:rPr lang="en-US" sz="1100" dirty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d.o.o.,SI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6  37457   99.36    933   Telkom</a:t>
            </a:r>
            <a:r>
              <a:rPr lang="en-US" sz="1100" dirty="0">
                <a:latin typeface="Menlo Regular"/>
                <a:cs typeface="Menlo Regular"/>
              </a:rPr>
              <a:t>-</a:t>
            </a:r>
            <a:r>
              <a:rPr lang="en-US" sz="1100" dirty="0" err="1">
                <a:latin typeface="Menlo Regular"/>
                <a:cs typeface="Menlo Regular"/>
              </a:rPr>
              <a:t>Internet,ZA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7  16014   99.25    398   EE</a:t>
            </a:r>
            <a:r>
              <a:rPr lang="en-US" sz="1100" dirty="0">
                <a:latin typeface="Menlo Regular"/>
                <a:cs typeface="Menlo Regular"/>
              </a:rPr>
              <a:t>-EMT AS EMT,EE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8  10219   99.17    362   SKYCC</a:t>
            </a:r>
            <a:r>
              <a:rPr lang="en-US" sz="1100" dirty="0">
                <a:latin typeface="Menlo Regular"/>
                <a:cs typeface="Menlo Regular"/>
              </a:rPr>
              <a:t>-AS-MAIN SKY C&amp;C LLC,MN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 9   7679   99.11    450   QTNET </a:t>
            </a:r>
            <a:r>
              <a:rPr lang="en-US" sz="1100" dirty="0">
                <a:latin typeface="Menlo Regular"/>
                <a:cs typeface="Menlo Regular"/>
              </a:rPr>
              <a:t>Kyushu Telecommunication Network Co.,</a:t>
            </a:r>
            <a:r>
              <a:rPr lang="en-US" sz="1100" dirty="0" err="1">
                <a:latin typeface="Menlo Regular"/>
                <a:cs typeface="Menlo Regular"/>
              </a:rPr>
              <a:t>Inc</a:t>
            </a:r>
            <a:r>
              <a:rPr lang="en-US" sz="1100" dirty="0">
                <a:latin typeface="Menlo Regular"/>
                <a:cs typeface="Menlo Regular"/>
              </a:rPr>
              <a:t>.,JP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10   1759   98.98  2,644   TSF</a:t>
            </a:r>
            <a:r>
              <a:rPr lang="en-US" sz="1100" dirty="0">
                <a:latin typeface="Menlo Regular"/>
                <a:cs typeface="Menlo Regular"/>
              </a:rPr>
              <a:t>-IP-CORE </a:t>
            </a:r>
            <a:r>
              <a:rPr lang="en-US" sz="1100" dirty="0" err="1">
                <a:latin typeface="Menlo Regular"/>
                <a:cs typeface="Menlo Regular"/>
              </a:rPr>
              <a:t>TeliaSonera</a:t>
            </a:r>
            <a:r>
              <a:rPr lang="en-US" sz="1100" dirty="0">
                <a:latin typeface="Menlo Regular"/>
                <a:cs typeface="Menlo Regular"/>
              </a:rPr>
              <a:t> Finland IP </a:t>
            </a:r>
            <a:r>
              <a:rPr lang="en-US" sz="1100" dirty="0" err="1">
                <a:latin typeface="Menlo Regular"/>
                <a:cs typeface="Menlo Regular"/>
              </a:rPr>
              <a:t>Network,FI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11  11815   98.97    291   </a:t>
            </a:r>
            <a:r>
              <a:rPr lang="en-US" sz="1100" dirty="0" err="1" smtClean="0">
                <a:latin typeface="Menlo Regular"/>
                <a:cs typeface="Menlo Regular"/>
              </a:rPr>
              <a:t>Cooperativa</a:t>
            </a:r>
            <a:r>
              <a:rPr lang="en-US" sz="1100" dirty="0" smtClean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Telefonica</a:t>
            </a:r>
            <a:r>
              <a:rPr lang="en-US" sz="1100" dirty="0">
                <a:latin typeface="Menlo Regular"/>
                <a:cs typeface="Menlo Regular"/>
              </a:rPr>
              <a:t> de V.G.G. </a:t>
            </a:r>
            <a:r>
              <a:rPr lang="en-US" sz="1100" dirty="0" err="1">
                <a:latin typeface="Menlo Regular"/>
                <a:cs typeface="Menlo Regular"/>
              </a:rPr>
              <a:t>Ltda</a:t>
            </a:r>
            <a:r>
              <a:rPr lang="en-US" sz="1100" dirty="0">
                <a:latin typeface="Menlo Regular"/>
                <a:cs typeface="Menlo Regular"/>
              </a:rPr>
              <a:t>.,AR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12  16232   98.79  1,238   ASN</a:t>
            </a:r>
            <a:r>
              <a:rPr lang="en-US" sz="1100" dirty="0">
                <a:latin typeface="Menlo Regular"/>
                <a:cs typeface="Menlo Regular"/>
              </a:rPr>
              <a:t>-TIM TIM (Telecom Italia Mobile) Autonomous </a:t>
            </a:r>
            <a:r>
              <a:rPr lang="en-US" sz="1100" dirty="0" err="1">
                <a:latin typeface="Menlo Regular"/>
                <a:cs typeface="Menlo Regular"/>
              </a:rPr>
              <a:t>System,IT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13   5603   98.77  5,039   SIOL</a:t>
            </a:r>
            <a:r>
              <a:rPr lang="en-US" sz="1100" dirty="0">
                <a:latin typeface="Menlo Regular"/>
                <a:cs typeface="Menlo Regular"/>
              </a:rPr>
              <a:t>-NET Telekom </a:t>
            </a:r>
            <a:r>
              <a:rPr lang="en-US" sz="1100" dirty="0" err="1">
                <a:latin typeface="Menlo Regular"/>
                <a:cs typeface="Menlo Regular"/>
              </a:rPr>
              <a:t>Slovenije</a:t>
            </a:r>
            <a:r>
              <a:rPr lang="en-US" sz="1100" dirty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d.d.,SI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14  17711   98.71    155   NDHU</a:t>
            </a:r>
            <a:r>
              <a:rPr lang="en-US" sz="1100" dirty="0">
                <a:latin typeface="Menlo Regular"/>
                <a:cs typeface="Menlo Regular"/>
              </a:rPr>
              <a:t>-TW National Dong </a:t>
            </a:r>
            <a:r>
              <a:rPr lang="en-US" sz="1100" dirty="0" err="1">
                <a:latin typeface="Menlo Regular"/>
                <a:cs typeface="Menlo Regular"/>
              </a:rPr>
              <a:t>Hwa</a:t>
            </a:r>
            <a:r>
              <a:rPr lang="en-US" sz="1100" dirty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University,TW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15   4804   98.70  1,456   MPX</a:t>
            </a:r>
            <a:r>
              <a:rPr lang="en-US" sz="1100" dirty="0">
                <a:latin typeface="Menlo Regular"/>
                <a:cs typeface="Menlo Regular"/>
              </a:rPr>
              <a:t>-AS </a:t>
            </a:r>
            <a:r>
              <a:rPr lang="en-US" sz="1100" dirty="0" err="1">
                <a:latin typeface="Menlo Regular"/>
                <a:cs typeface="Menlo Regular"/>
              </a:rPr>
              <a:t>Microplex</a:t>
            </a:r>
            <a:r>
              <a:rPr lang="en-US" sz="1100" dirty="0">
                <a:latin typeface="Menlo Regular"/>
                <a:cs typeface="Menlo Regular"/>
              </a:rPr>
              <a:t> PTY LTD,AU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16  12644   98.60    930   TELEMACH </a:t>
            </a:r>
            <a:r>
              <a:rPr lang="en-US" sz="1100" dirty="0" err="1">
                <a:latin typeface="Menlo Regular"/>
                <a:cs typeface="Menlo Regular"/>
              </a:rPr>
              <a:t>Telemach</a:t>
            </a:r>
            <a:r>
              <a:rPr lang="en-US" sz="1100" dirty="0">
                <a:latin typeface="Menlo Regular"/>
                <a:cs typeface="Menlo Regular"/>
              </a:rPr>
              <a:t> Autonomous </a:t>
            </a:r>
            <a:r>
              <a:rPr lang="en-US" sz="1100" dirty="0" err="1">
                <a:latin typeface="Menlo Regular"/>
                <a:cs typeface="Menlo Regular"/>
              </a:rPr>
              <a:t>System,SI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17  15735   98.58  1,059   DATASTREAM</a:t>
            </a:r>
            <a:r>
              <a:rPr lang="en-US" sz="1100" dirty="0">
                <a:latin typeface="Menlo Regular"/>
                <a:cs typeface="Menlo Regular"/>
              </a:rPr>
              <a:t>-NET GO </a:t>
            </a:r>
            <a:r>
              <a:rPr lang="en-US" sz="1100" dirty="0" err="1">
                <a:latin typeface="Menlo Regular"/>
                <a:cs typeface="Menlo Regular"/>
              </a:rPr>
              <a:t>p.l.c.,MT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18  53142   98.57    210   </a:t>
            </a:r>
            <a:r>
              <a:rPr lang="en-US" sz="1100" dirty="0" err="1" smtClean="0">
                <a:latin typeface="Menlo Regular"/>
                <a:cs typeface="Menlo Regular"/>
              </a:rPr>
              <a:t>Friburgo</a:t>
            </a:r>
            <a:r>
              <a:rPr lang="en-US" sz="1100" dirty="0" smtClean="0">
                <a:latin typeface="Menlo Regular"/>
                <a:cs typeface="Menlo Regular"/>
              </a:rPr>
              <a:t> </a:t>
            </a:r>
            <a:r>
              <a:rPr lang="en-US" sz="1100" dirty="0">
                <a:latin typeface="Menlo Regular"/>
                <a:cs typeface="Menlo Regular"/>
              </a:rPr>
              <a:t>Online LTDA ME,BR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19  41164   98.13    267   GET</a:t>
            </a:r>
            <a:r>
              <a:rPr lang="en-US" sz="1100" dirty="0">
                <a:latin typeface="Menlo Regular"/>
                <a:cs typeface="Menlo Regular"/>
              </a:rPr>
              <a:t>-NO GET </a:t>
            </a:r>
            <a:r>
              <a:rPr lang="en-US" sz="1100" dirty="0" err="1">
                <a:latin typeface="Menlo Regular"/>
                <a:cs typeface="Menlo Regular"/>
              </a:rPr>
              <a:t>Norway,NO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20   7992   97.94    679   COGECOWAVE </a:t>
            </a:r>
            <a:r>
              <a:rPr lang="en-US" sz="1100" dirty="0">
                <a:latin typeface="Menlo Regular"/>
                <a:cs typeface="Menlo Regular"/>
              </a:rPr>
              <a:t>- </a:t>
            </a:r>
            <a:r>
              <a:rPr lang="en-US" sz="1100" dirty="0" err="1">
                <a:latin typeface="Menlo Regular"/>
                <a:cs typeface="Menlo Regular"/>
              </a:rPr>
              <a:t>Cogeco</a:t>
            </a:r>
            <a:r>
              <a:rPr lang="en-US" sz="1100" dirty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Cable,CA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21  44489   97.31    335   STARNET </a:t>
            </a:r>
            <a:r>
              <a:rPr lang="en-US" sz="1100" dirty="0" err="1">
                <a:latin typeface="Menlo Regular"/>
                <a:cs typeface="Menlo Regular"/>
              </a:rPr>
              <a:t>Starnet</a:t>
            </a:r>
            <a:r>
              <a:rPr lang="en-US" sz="1100" dirty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s.r.o.,CZ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22  39651   96.82    943   COMHEM</a:t>
            </a:r>
            <a:r>
              <a:rPr lang="en-US" sz="1100" dirty="0">
                <a:latin typeface="Menlo Regular"/>
                <a:cs typeface="Menlo Regular"/>
              </a:rPr>
              <a:t>-SWEDEN Com Hem </a:t>
            </a:r>
            <a:r>
              <a:rPr lang="en-US" sz="1100" dirty="0" err="1">
                <a:latin typeface="Menlo Regular"/>
                <a:cs typeface="Menlo Regular"/>
              </a:rPr>
              <a:t>Sweden,SE</a:t>
            </a:r>
            <a:endParaRPr lang="en-US" sz="1100" dirty="0"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23  27813   96.70    485   </a:t>
            </a:r>
            <a:r>
              <a:rPr lang="en-US" sz="1100" dirty="0" err="1" smtClean="0">
                <a:latin typeface="Menlo Regular"/>
                <a:cs typeface="Menlo Regular"/>
              </a:rPr>
              <a:t>Teledifusora</a:t>
            </a:r>
            <a:r>
              <a:rPr lang="en-US" sz="1100" dirty="0" smtClean="0">
                <a:latin typeface="Menlo Regular"/>
                <a:cs typeface="Menlo Regular"/>
              </a:rPr>
              <a:t> </a:t>
            </a:r>
            <a:r>
              <a:rPr lang="en-US" sz="1100" dirty="0">
                <a:latin typeface="Menlo Regular"/>
                <a:cs typeface="Menlo Regular"/>
              </a:rPr>
              <a:t>S.A.,AR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24  47956   96.50    371   XFONE </a:t>
            </a:r>
            <a:r>
              <a:rPr lang="en-US" sz="1100" dirty="0">
                <a:latin typeface="Menlo Regular"/>
                <a:cs typeface="Menlo Regular"/>
              </a:rPr>
              <a:t>XFONE COMMUNICATION LTD,IL</a:t>
            </a:r>
          </a:p>
          <a:p>
            <a:pPr marL="0" indent="0">
              <a:buNone/>
            </a:pPr>
            <a:r>
              <a:rPr lang="en-US" sz="1100" dirty="0" smtClean="0">
                <a:latin typeface="Menlo Regular"/>
                <a:cs typeface="Menlo Regular"/>
              </a:rPr>
              <a:t>25  52263   96.14    233   </a:t>
            </a:r>
            <a:r>
              <a:rPr lang="en-US" sz="1100" dirty="0" err="1" smtClean="0">
                <a:latin typeface="Menlo Regular"/>
                <a:cs typeface="Menlo Regular"/>
              </a:rPr>
              <a:t>Telecable</a:t>
            </a:r>
            <a:r>
              <a:rPr lang="en-US" sz="1100" dirty="0" smtClean="0">
                <a:latin typeface="Menlo Regular"/>
                <a:cs typeface="Menlo Regular"/>
              </a:rPr>
              <a:t> </a:t>
            </a:r>
            <a:r>
              <a:rPr lang="en-US" sz="1100" dirty="0" err="1">
                <a:latin typeface="Menlo Regular"/>
                <a:cs typeface="Menlo Regular"/>
              </a:rPr>
              <a:t>Economico</a:t>
            </a:r>
            <a:r>
              <a:rPr lang="en-US" sz="1100" dirty="0">
                <a:latin typeface="Menlo Regular"/>
                <a:cs typeface="Menlo Regular"/>
              </a:rPr>
              <a:t> S.A.,</a:t>
            </a:r>
            <a:r>
              <a:rPr lang="en-US" sz="1100" dirty="0" smtClean="0">
                <a:latin typeface="Menlo Regular"/>
                <a:cs typeface="Menlo Regular"/>
              </a:rPr>
              <a:t>CR</a:t>
            </a:r>
            <a:endParaRPr lang="en-US" sz="1100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728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8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this old resolver code and/or a design choice?</a:t>
            </a:r>
            <a:endParaRPr lang="en-US" sz="3200" dirty="0"/>
          </a:p>
        </p:txBody>
      </p:sp>
      <p:pic>
        <p:nvPicPr>
          <p:cNvPr id="4" name="Picture 3" descr="Screen Shot 2014-10-07 at 5.24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218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853759" y="5341629"/>
            <a:ext cx="2035770" cy="39096"/>
          </a:xfrm>
          <a:custGeom>
            <a:avLst/>
            <a:gdLst>
              <a:gd name="connsiteX0" fmla="*/ 0 w 2035770"/>
              <a:gd name="connsiteY0" fmla="*/ 39096 h 39096"/>
              <a:gd name="connsiteX1" fmla="*/ 1066355 w 2035770"/>
              <a:gd name="connsiteY1" fmla="*/ 316 h 39096"/>
              <a:gd name="connsiteX2" fmla="*/ 2035770 w 2035770"/>
              <a:gd name="connsiteY2" fmla="*/ 19706 h 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770" h="39096">
                <a:moveTo>
                  <a:pt x="0" y="39096"/>
                </a:moveTo>
                <a:cubicBezTo>
                  <a:pt x="363530" y="21322"/>
                  <a:pt x="727060" y="3548"/>
                  <a:pt x="1066355" y="316"/>
                </a:cubicBezTo>
                <a:cubicBezTo>
                  <a:pt x="1405650" y="-2916"/>
                  <a:pt x="2035770" y="19706"/>
                  <a:pt x="2035770" y="1970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0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ECC a viable crypto algorithm for the Root?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results don</a:t>
            </a:r>
            <a:r>
              <a:rPr lang="fr-FR" dirty="0" smtClean="0"/>
              <a:t>’</a:t>
            </a:r>
            <a:r>
              <a:rPr lang="en-US" dirty="0" smtClean="0"/>
              <a:t>t look especially promising for the use of ECC in this context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70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we used ECC in the validation path, not at the terminal zone, would we see a similar outcome?</a:t>
            </a:r>
          </a:p>
          <a:p>
            <a:r>
              <a:rPr lang="en-US" sz="2800" dirty="0" smtClean="0"/>
              <a:t>What are the </a:t>
            </a:r>
            <a:r>
              <a:rPr lang="en-US" sz="2800" dirty="0" err="1" smtClean="0"/>
              <a:t>behaviours</a:t>
            </a:r>
            <a:r>
              <a:rPr lang="en-US" sz="2800" dirty="0" smtClean="0"/>
              <a:t> of resolvers when encountering an unknown crypto algorithm? Should we experiment with other algorithm code values?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903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199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Background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Is ECC a “well supported” crypto protocol?</a:t>
            </a:r>
          </a:p>
          <a:p>
            <a:pPr lvl="1"/>
            <a:r>
              <a:rPr lang="en-US" dirty="0" smtClean="0"/>
              <a:t>Is it a reasonable candidate crypto protocol for use as the signing algorithm for the root key of the DNS?</a:t>
            </a:r>
          </a:p>
          <a:p>
            <a:pPr lvl="1"/>
            <a:r>
              <a:rPr lang="en-US" dirty="0" smtClean="0"/>
              <a:t>Is ECC as widely supported as RSA?</a:t>
            </a:r>
          </a:p>
        </p:txBody>
      </p:sp>
    </p:spTree>
    <p:extLst>
      <p:ext uri="{BB962C8B-B14F-4D97-AF65-F5344CB8AC3E}">
        <p14:creationId xmlns:p14="http://schemas.microsoft.com/office/powerpoint/2010/main" val="279196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ECC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i="1" dirty="0" smtClean="0"/>
              <a:t>Is there a clear signal of a set of DNS resolvers who are evidently performing DNSSEC validation using RSA-based crypto algorithms, but fail to understand ECC?</a:t>
            </a:r>
          </a:p>
        </p:txBody>
      </p:sp>
    </p:spTree>
    <p:extLst>
      <p:ext uri="{BB962C8B-B14F-4D97-AF65-F5344CB8AC3E}">
        <p14:creationId xmlns:p14="http://schemas.microsoft.com/office/powerpoint/2010/main" val="415925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used the Google Ad network to deliver a set of DNS tests to clients to determine whether (or not) they use DNSSEC validating resolvers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used 4 tests: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DNSSEC-signature at 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DNSSEC signature using RSA-based algorithm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DNSSEC signature using broken RSA-based algorithm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DNSSEC signature using ECC-based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56577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 smtClean="0">
                <a:latin typeface="Menlo Bold"/>
                <a:cs typeface="Menlo Bold"/>
              </a:rPr>
              <a:t>d.t10000</a:t>
            </a:r>
            <a:r>
              <a:rPr lang="fr-FR" sz="1200" dirty="0">
                <a:latin typeface="Menlo Bold"/>
                <a:cs typeface="Menlo Bold"/>
              </a:rPr>
              <a:t>.</a:t>
            </a:r>
            <a:r>
              <a:rPr lang="fr-FR" sz="1200" dirty="0" smtClean="0">
                <a:latin typeface="Menlo Bold"/>
                <a:cs typeface="Menlo Bold"/>
              </a:rPr>
              <a:t>u</a:t>
            </a:r>
            <a:r>
              <a:rPr lang="fr-FR" sz="1200" dirty="0">
                <a:latin typeface="Menlo Bold"/>
                <a:cs typeface="Menlo Bold"/>
              </a:rPr>
              <a:t>2045476887.s1412035201</a:t>
            </a:r>
            <a:r>
              <a:rPr lang="fr-FR" sz="1200" dirty="0" smtClean="0">
                <a:latin typeface="Menlo Bold"/>
                <a:cs typeface="Menlo Bold"/>
              </a:rPr>
              <a:t>.</a:t>
            </a:r>
            <a:r>
              <a:rPr lang="fr-FR" sz="1200" dirty="0">
                <a:latin typeface="Menlo Bold"/>
                <a:cs typeface="Menlo Bold"/>
              </a:rPr>
              <a:t>i5053.</a:t>
            </a:r>
            <a:r>
              <a:rPr lang="fr-FR" sz="1200" dirty="0" smtClean="0">
                <a:latin typeface="Menlo Bold"/>
                <a:cs typeface="Menlo Bold"/>
              </a:rPr>
              <a:t>vne0001.4f167.z.dashnxdomain.net</a:t>
            </a:r>
          </a:p>
          <a:p>
            <a:pPr marL="0" indent="0">
              <a:buNone/>
            </a:pPr>
            <a:endParaRPr lang="fr-FR" sz="1200" dirty="0">
              <a:latin typeface="Menlo Bold"/>
              <a:cs typeface="Menlo Bold"/>
            </a:endParaRPr>
          </a:p>
          <a:p>
            <a:pPr marL="0" indent="0">
              <a:buNone/>
            </a:pPr>
            <a:r>
              <a:rPr lang="fr-FR" sz="1200" dirty="0" smtClean="0">
                <a:latin typeface="Menlo Bold"/>
                <a:cs typeface="Menlo Bold"/>
              </a:rPr>
              <a:t>e.t10000</a:t>
            </a:r>
            <a:r>
              <a:rPr lang="fr-FR" sz="1200" dirty="0">
                <a:latin typeface="Menlo Bold"/>
                <a:cs typeface="Menlo Bold"/>
              </a:rPr>
              <a:t>.</a:t>
            </a:r>
            <a:r>
              <a:rPr lang="fr-FR" sz="1200" dirty="0" smtClean="0">
                <a:latin typeface="Menlo Bold"/>
                <a:cs typeface="Menlo Bold"/>
              </a:rPr>
              <a:t>u</a:t>
            </a:r>
            <a:r>
              <a:rPr lang="fr-FR" sz="1200" dirty="0">
                <a:latin typeface="Menlo Bold"/>
                <a:cs typeface="Menlo Bold"/>
              </a:rPr>
              <a:t>2045476887.s1412035201</a:t>
            </a:r>
            <a:r>
              <a:rPr lang="fr-FR" sz="1200" dirty="0" smtClean="0">
                <a:latin typeface="Menlo Bold"/>
                <a:cs typeface="Menlo Bold"/>
              </a:rPr>
              <a:t>.</a:t>
            </a:r>
            <a:r>
              <a:rPr lang="fr-FR" sz="1200" dirty="0">
                <a:latin typeface="Menlo Bold"/>
                <a:cs typeface="Menlo Bold"/>
              </a:rPr>
              <a:t>i5053.</a:t>
            </a:r>
            <a:r>
              <a:rPr lang="fr-FR" sz="1200" dirty="0" smtClean="0">
                <a:latin typeface="Menlo Bold"/>
                <a:cs typeface="Menlo Bold"/>
              </a:rPr>
              <a:t>vne0001.4f167.z.dotnxdomain.net</a:t>
            </a:r>
          </a:p>
          <a:p>
            <a:pPr marL="0" indent="0">
              <a:buNone/>
            </a:pPr>
            <a:endParaRPr lang="fr-FR" sz="1200" dirty="0">
              <a:latin typeface="Menlo Bold"/>
              <a:cs typeface="Menlo Bold"/>
            </a:endParaRPr>
          </a:p>
          <a:p>
            <a:pPr marL="0" indent="0">
              <a:buNone/>
            </a:pPr>
            <a:r>
              <a:rPr lang="fr-FR" sz="1200" dirty="0" smtClean="0">
                <a:latin typeface="Menlo Bold"/>
                <a:cs typeface="Menlo Bold"/>
              </a:rPr>
              <a:t>f.t10000</a:t>
            </a:r>
            <a:r>
              <a:rPr lang="fr-FR" sz="1200" dirty="0">
                <a:latin typeface="Menlo Bold"/>
                <a:cs typeface="Menlo Bold"/>
              </a:rPr>
              <a:t>.</a:t>
            </a:r>
            <a:r>
              <a:rPr lang="fr-FR" sz="1200" dirty="0" smtClean="0">
                <a:latin typeface="Menlo Bold"/>
                <a:cs typeface="Menlo Bold"/>
              </a:rPr>
              <a:t>u</a:t>
            </a:r>
            <a:r>
              <a:rPr lang="fr-FR" sz="1200" dirty="0">
                <a:latin typeface="Menlo Bold"/>
                <a:cs typeface="Menlo Bold"/>
              </a:rPr>
              <a:t>2045476887.s1412035201</a:t>
            </a:r>
            <a:r>
              <a:rPr lang="fr-FR" sz="1200" dirty="0" smtClean="0">
                <a:latin typeface="Menlo Bold"/>
                <a:cs typeface="Menlo Bold"/>
              </a:rPr>
              <a:t>.</a:t>
            </a:r>
            <a:r>
              <a:rPr lang="fr-FR" sz="1200" dirty="0">
                <a:latin typeface="Menlo Bold"/>
                <a:cs typeface="Menlo Bold"/>
              </a:rPr>
              <a:t>i5053.</a:t>
            </a:r>
            <a:r>
              <a:rPr lang="fr-FR" sz="1200" dirty="0" smtClean="0">
                <a:latin typeface="Menlo Bold"/>
                <a:cs typeface="Menlo Bold"/>
              </a:rPr>
              <a:t>vne0001.4f168.z.dotnxdomain.net</a:t>
            </a:r>
          </a:p>
          <a:p>
            <a:pPr marL="0" indent="0">
              <a:buNone/>
            </a:pPr>
            <a:endParaRPr lang="fr-FR" sz="1200" dirty="0" smtClean="0">
              <a:latin typeface="Menlo Bold"/>
              <a:cs typeface="Menlo Bold"/>
            </a:endParaRPr>
          </a:p>
          <a:p>
            <a:pPr marL="0" indent="0">
              <a:buNone/>
            </a:pPr>
            <a:r>
              <a:rPr lang="fr-FR" sz="1200" dirty="0">
                <a:latin typeface="Menlo Bold"/>
                <a:cs typeface="Menlo Bold"/>
              </a:rPr>
              <a:t>g.t10000.u2045476887.s1412035201.i5053.</a:t>
            </a:r>
            <a:r>
              <a:rPr lang="fr-FR" sz="1200" dirty="0" smtClean="0">
                <a:latin typeface="Menlo Bold"/>
                <a:cs typeface="Menlo Bold"/>
              </a:rPr>
              <a:t>vne0001.4f167</a:t>
            </a:r>
            <a:r>
              <a:rPr lang="fr-FR" sz="1200" dirty="0">
                <a:latin typeface="Menlo Bold"/>
                <a:cs typeface="Menlo Bold"/>
              </a:rPr>
              <a:t>.</a:t>
            </a:r>
            <a:r>
              <a:rPr lang="fr-FR" sz="1200" dirty="0">
                <a:solidFill>
                  <a:srgbClr val="FF0000"/>
                </a:solidFill>
                <a:latin typeface="Menlo Bold"/>
                <a:cs typeface="Menlo Bold"/>
              </a:rPr>
              <a:t>y</a:t>
            </a:r>
            <a:r>
              <a:rPr lang="fr-FR" sz="1200" dirty="0">
                <a:latin typeface="Menlo Bold"/>
                <a:cs typeface="Menlo Bold"/>
              </a:rPr>
              <a:t>.dotnxdomain.net</a:t>
            </a:r>
          </a:p>
          <a:p>
            <a:pPr marL="0" indent="0">
              <a:buNone/>
            </a:pPr>
            <a:endParaRPr lang="fr-FR" sz="1200" dirty="0">
              <a:latin typeface="Menlo Bold"/>
              <a:cs typeface="Menlo Bold"/>
            </a:endParaRPr>
          </a:p>
          <a:p>
            <a:pPr marL="0" indent="0">
              <a:buNone/>
            </a:pPr>
            <a:endParaRPr lang="en-US" sz="1200" dirty="0">
              <a:latin typeface="Menlo Bold"/>
              <a:cs typeface="Menlo Bold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7873" y="3241439"/>
            <a:ext cx="4408934" cy="286518"/>
          </a:xfrm>
          <a:custGeom>
            <a:avLst/>
            <a:gdLst>
              <a:gd name="connsiteX0" fmla="*/ 12887 w 4408934"/>
              <a:gd name="connsiteY0" fmla="*/ 0 h 286518"/>
              <a:gd name="connsiteX1" fmla="*/ 234909 w 4408934"/>
              <a:gd name="connsiteY1" fmla="*/ 142089 h 286518"/>
              <a:gd name="connsiteX2" fmla="*/ 1620330 w 4408934"/>
              <a:gd name="connsiteY2" fmla="*/ 124328 h 286518"/>
              <a:gd name="connsiteX3" fmla="*/ 1877876 w 4408934"/>
              <a:gd name="connsiteY3" fmla="*/ 284178 h 286518"/>
              <a:gd name="connsiteX4" fmla="*/ 1913400 w 4408934"/>
              <a:gd name="connsiteY4" fmla="*/ 213133 h 286518"/>
              <a:gd name="connsiteX5" fmla="*/ 2091018 w 4408934"/>
              <a:gd name="connsiteY5" fmla="*/ 124328 h 286518"/>
              <a:gd name="connsiteX6" fmla="*/ 3467558 w 4408934"/>
              <a:gd name="connsiteY6" fmla="*/ 106567 h 286518"/>
              <a:gd name="connsiteX7" fmla="*/ 4169149 w 4408934"/>
              <a:gd name="connsiteY7" fmla="*/ 124328 h 286518"/>
              <a:gd name="connsiteX8" fmla="*/ 4408934 w 4408934"/>
              <a:gd name="connsiteY8" fmla="*/ 35522 h 2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8934" h="286518">
                <a:moveTo>
                  <a:pt x="12887" y="0"/>
                </a:moveTo>
                <a:cubicBezTo>
                  <a:pt x="-10056" y="60684"/>
                  <a:pt x="-32998" y="121368"/>
                  <a:pt x="234909" y="142089"/>
                </a:cubicBezTo>
                <a:cubicBezTo>
                  <a:pt x="502816" y="162810"/>
                  <a:pt x="1346502" y="100647"/>
                  <a:pt x="1620330" y="124328"/>
                </a:cubicBezTo>
                <a:cubicBezTo>
                  <a:pt x="1894158" y="148009"/>
                  <a:pt x="1829031" y="269377"/>
                  <a:pt x="1877876" y="284178"/>
                </a:cubicBezTo>
                <a:cubicBezTo>
                  <a:pt x="1926721" y="298979"/>
                  <a:pt x="1877876" y="239775"/>
                  <a:pt x="1913400" y="213133"/>
                </a:cubicBezTo>
                <a:cubicBezTo>
                  <a:pt x="1948924" y="186491"/>
                  <a:pt x="1831992" y="142089"/>
                  <a:pt x="2091018" y="124328"/>
                </a:cubicBezTo>
                <a:cubicBezTo>
                  <a:pt x="2350044" y="106567"/>
                  <a:pt x="3121203" y="106567"/>
                  <a:pt x="3467558" y="106567"/>
                </a:cubicBezTo>
                <a:cubicBezTo>
                  <a:pt x="3813913" y="106567"/>
                  <a:pt x="4012253" y="136169"/>
                  <a:pt x="4169149" y="124328"/>
                </a:cubicBezTo>
                <a:cubicBezTo>
                  <a:pt x="4326045" y="112487"/>
                  <a:pt x="4408934" y="35522"/>
                  <a:pt x="4408934" y="3552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161" y="3591430"/>
            <a:ext cx="303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Mapped to a wildcard in the zone file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48973" y="3276961"/>
            <a:ext cx="483460" cy="222202"/>
          </a:xfrm>
          <a:custGeom>
            <a:avLst/>
            <a:gdLst>
              <a:gd name="connsiteX0" fmla="*/ 0 w 483460"/>
              <a:gd name="connsiteY0" fmla="*/ 26642 h 222202"/>
              <a:gd name="connsiteX1" fmla="*/ 44405 w 483460"/>
              <a:gd name="connsiteY1" fmla="*/ 115447 h 222202"/>
              <a:gd name="connsiteX2" fmla="*/ 159856 w 483460"/>
              <a:gd name="connsiteY2" fmla="*/ 133208 h 222202"/>
              <a:gd name="connsiteX3" fmla="*/ 222023 w 483460"/>
              <a:gd name="connsiteY3" fmla="*/ 222014 h 222202"/>
              <a:gd name="connsiteX4" fmla="*/ 275308 w 483460"/>
              <a:gd name="connsiteY4" fmla="*/ 106567 h 222202"/>
              <a:gd name="connsiteX5" fmla="*/ 461807 w 483460"/>
              <a:gd name="connsiteY5" fmla="*/ 97686 h 222202"/>
              <a:gd name="connsiteX6" fmla="*/ 479569 w 483460"/>
              <a:gd name="connsiteY6" fmla="*/ 0 h 22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460" h="222202">
                <a:moveTo>
                  <a:pt x="0" y="26642"/>
                </a:moveTo>
                <a:cubicBezTo>
                  <a:pt x="8881" y="62164"/>
                  <a:pt x="17762" y="97686"/>
                  <a:pt x="44405" y="115447"/>
                </a:cubicBezTo>
                <a:cubicBezTo>
                  <a:pt x="71048" y="133208"/>
                  <a:pt x="130253" y="115447"/>
                  <a:pt x="159856" y="133208"/>
                </a:cubicBezTo>
                <a:cubicBezTo>
                  <a:pt x="189459" y="150969"/>
                  <a:pt x="202781" y="226454"/>
                  <a:pt x="222023" y="222014"/>
                </a:cubicBezTo>
                <a:cubicBezTo>
                  <a:pt x="241265" y="217574"/>
                  <a:pt x="235344" y="127288"/>
                  <a:pt x="275308" y="106567"/>
                </a:cubicBezTo>
                <a:cubicBezTo>
                  <a:pt x="315272" y="85846"/>
                  <a:pt x="427764" y="115447"/>
                  <a:pt x="461807" y="97686"/>
                </a:cubicBezTo>
                <a:cubicBezTo>
                  <a:pt x="495850" y="79925"/>
                  <a:pt x="479569" y="0"/>
                  <a:pt x="47956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2643" y="3525465"/>
            <a:ext cx="141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Unique Signed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Z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2439" y="1574956"/>
            <a:ext cx="1088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Unsigned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2439" y="2013965"/>
            <a:ext cx="136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RSA Signed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439" y="2452974"/>
            <a:ext cx="2098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RSA signed (Badly)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2439" y="2891984"/>
            <a:ext cx="1317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Bradley Hand ITC TT-Bold"/>
                <a:cs typeface="Bradley Hand ITC TT-Bold"/>
              </a:rPr>
              <a:t>ECC-Signed</a:t>
            </a:r>
            <a:endParaRPr lang="en-US" sz="1600" dirty="0">
              <a:solidFill>
                <a:srgbClr val="FF0000"/>
              </a:solidFill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386370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681"/>
            <a:ext cx="8229600" cy="3696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non-DNSSEC-validating resolver query: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DNSSEC-Validating</a:t>
            </a:r>
            <a:r>
              <a:rPr lang="en-US" dirty="0"/>
              <a:t> </a:t>
            </a:r>
            <a:r>
              <a:rPr lang="en-US" dirty="0" smtClean="0"/>
              <a:t>resolver query:</a:t>
            </a:r>
          </a:p>
        </p:txBody>
      </p:sp>
      <p:sp>
        <p:nvSpPr>
          <p:cNvPr id="10" name="Cloud 9"/>
          <p:cNvSpPr/>
          <p:nvPr/>
        </p:nvSpPr>
        <p:spPr>
          <a:xfrm>
            <a:off x="3458553" y="2024078"/>
            <a:ext cx="819605" cy="159430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Naïve 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2813" y="2123159"/>
            <a:ext cx="4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485" y="4569087"/>
            <a:ext cx="2677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+ </a:t>
            </a:r>
            <a:r>
              <a:rPr lang="en-US" sz="1400" dirty="0" smtClean="0"/>
              <a:t>EDNS0(DNSSEC OK)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DS</a:t>
            </a:r>
            <a:r>
              <a:rPr lang="en-US" sz="1400" dirty="0" smtClean="0"/>
              <a:t> </a:t>
            </a:r>
            <a:r>
              <a:rPr lang="en-US" sz="1400" dirty="0"/>
              <a:t>+ EDNS0(DNSSEC OK)?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DNSKEY + </a:t>
            </a:r>
            <a:r>
              <a:rPr lang="en-US" sz="1400" dirty="0" smtClean="0"/>
              <a:t>EDNS0(DNSSEC OK)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855" y="278825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1153" y="4807071"/>
            <a:ext cx="1706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+ RRSIG</a:t>
            </a:r>
          </a:p>
          <a:p>
            <a:endParaRPr lang="en-US" dirty="0" smtClean="0"/>
          </a:p>
          <a:p>
            <a:r>
              <a:rPr lang="en-US" dirty="0" smtClean="0"/>
              <a:t>DS + RRSIG</a:t>
            </a:r>
          </a:p>
          <a:p>
            <a:endParaRPr lang="en-US" dirty="0"/>
          </a:p>
          <a:p>
            <a:r>
              <a:rPr lang="en-US" dirty="0" smtClean="0"/>
              <a:t>DNSKEY + RRSIG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71267" y="2185731"/>
            <a:ext cx="1612846" cy="279709"/>
          </a:xfrm>
          <a:custGeom>
            <a:avLst/>
            <a:gdLst>
              <a:gd name="connsiteX0" fmla="*/ 0 w 1612846"/>
              <a:gd name="connsiteY0" fmla="*/ 144598 h 279709"/>
              <a:gd name="connsiteX1" fmla="*/ 738545 w 1612846"/>
              <a:gd name="connsiteY1" fmla="*/ 99561 h 279709"/>
              <a:gd name="connsiteX2" fmla="*/ 1360004 w 1612846"/>
              <a:gd name="connsiteY2" fmla="*/ 144598 h 279709"/>
              <a:gd name="connsiteX3" fmla="*/ 1612190 w 1612846"/>
              <a:gd name="connsiteY3" fmla="*/ 99561 h 279709"/>
              <a:gd name="connsiteX4" fmla="*/ 1296958 w 1612846"/>
              <a:gd name="connsiteY4" fmla="*/ 480 h 279709"/>
              <a:gd name="connsiteX5" fmla="*/ 1567157 w 1612846"/>
              <a:gd name="connsiteY5" fmla="*/ 144598 h 279709"/>
              <a:gd name="connsiteX6" fmla="*/ 1332984 w 1612846"/>
              <a:gd name="connsiteY6" fmla="*/ 279709 h 2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846" h="279709">
                <a:moveTo>
                  <a:pt x="0" y="144598"/>
                </a:moveTo>
                <a:cubicBezTo>
                  <a:pt x="255939" y="122079"/>
                  <a:pt x="511878" y="99561"/>
                  <a:pt x="738545" y="99561"/>
                </a:cubicBezTo>
                <a:cubicBezTo>
                  <a:pt x="965212" y="99561"/>
                  <a:pt x="1214397" y="144598"/>
                  <a:pt x="1360004" y="144598"/>
                </a:cubicBezTo>
                <a:cubicBezTo>
                  <a:pt x="1505611" y="144598"/>
                  <a:pt x="1622698" y="123581"/>
                  <a:pt x="1612190" y="99561"/>
                </a:cubicBezTo>
                <a:cubicBezTo>
                  <a:pt x="1601682" y="75541"/>
                  <a:pt x="1304464" y="-7026"/>
                  <a:pt x="1296958" y="480"/>
                </a:cubicBezTo>
                <a:cubicBezTo>
                  <a:pt x="1289453" y="7986"/>
                  <a:pt x="1561153" y="98060"/>
                  <a:pt x="1567157" y="144598"/>
                </a:cubicBezTo>
                <a:cubicBezTo>
                  <a:pt x="1573161" y="191136"/>
                  <a:pt x="1332984" y="279709"/>
                  <a:pt x="1332984" y="2797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62614" y="2861765"/>
            <a:ext cx="1819916" cy="306251"/>
          </a:xfrm>
          <a:custGeom>
            <a:avLst/>
            <a:gdLst>
              <a:gd name="connsiteX0" fmla="*/ 1819916 w 1819916"/>
              <a:gd name="connsiteY0" fmla="*/ 144118 h 306251"/>
              <a:gd name="connsiteX1" fmla="*/ 1162431 w 1819916"/>
              <a:gd name="connsiteY1" fmla="*/ 180148 h 306251"/>
              <a:gd name="connsiteX2" fmla="*/ 54613 w 1819916"/>
              <a:gd name="connsiteY2" fmla="*/ 144118 h 306251"/>
              <a:gd name="connsiteX3" fmla="*/ 297793 w 1819916"/>
              <a:gd name="connsiteY3" fmla="*/ 0 h 306251"/>
              <a:gd name="connsiteX4" fmla="*/ 573 w 1819916"/>
              <a:gd name="connsiteY4" fmla="*/ 144118 h 306251"/>
              <a:gd name="connsiteX5" fmla="*/ 216733 w 1819916"/>
              <a:gd name="connsiteY5" fmla="*/ 306251 h 3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16" h="306251">
                <a:moveTo>
                  <a:pt x="1819916" y="144118"/>
                </a:moveTo>
                <a:cubicBezTo>
                  <a:pt x="1638282" y="162133"/>
                  <a:pt x="1456648" y="180148"/>
                  <a:pt x="1162431" y="180148"/>
                </a:cubicBezTo>
                <a:cubicBezTo>
                  <a:pt x="868214" y="180148"/>
                  <a:pt x="198719" y="174143"/>
                  <a:pt x="54613" y="144118"/>
                </a:cubicBezTo>
                <a:cubicBezTo>
                  <a:pt x="-89493" y="114093"/>
                  <a:pt x="306800" y="0"/>
                  <a:pt x="297793" y="0"/>
                </a:cubicBezTo>
                <a:cubicBezTo>
                  <a:pt x="288786" y="0"/>
                  <a:pt x="14083" y="93076"/>
                  <a:pt x="573" y="144118"/>
                </a:cubicBezTo>
                <a:cubicBezTo>
                  <a:pt x="-12937" y="195160"/>
                  <a:pt x="216733" y="306251"/>
                  <a:pt x="216733" y="3062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07349" y="2465440"/>
            <a:ext cx="95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DNS Forwarders</a:t>
            </a:r>
            <a:endParaRPr lang="en-US" sz="1200" dirty="0"/>
          </a:p>
        </p:txBody>
      </p:sp>
      <p:sp>
        <p:nvSpPr>
          <p:cNvPr id="12" name="Cloud 11"/>
          <p:cNvSpPr/>
          <p:nvPr/>
        </p:nvSpPr>
        <p:spPr>
          <a:xfrm>
            <a:off x="3500579" y="4424318"/>
            <a:ext cx="819605" cy="159430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49375" y="4865680"/>
            <a:ext cx="95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DNS Forwarders</a:t>
            </a:r>
            <a:endParaRPr lang="en-US" sz="1200" dirty="0"/>
          </a:p>
        </p:txBody>
      </p:sp>
      <p:sp>
        <p:nvSpPr>
          <p:cNvPr id="14" name="Freeform 13"/>
          <p:cNvSpPr/>
          <p:nvPr/>
        </p:nvSpPr>
        <p:spPr>
          <a:xfrm>
            <a:off x="2413782" y="4560107"/>
            <a:ext cx="2440802" cy="415340"/>
          </a:xfrm>
          <a:custGeom>
            <a:avLst/>
            <a:gdLst>
              <a:gd name="connsiteX0" fmla="*/ 0 w 2440802"/>
              <a:gd name="connsiteY0" fmla="*/ 162133 h 415340"/>
              <a:gd name="connsiteX1" fmla="*/ 810598 w 2440802"/>
              <a:gd name="connsiteY1" fmla="*/ 0 h 415340"/>
              <a:gd name="connsiteX2" fmla="*/ 1783316 w 2440802"/>
              <a:gd name="connsiteY2" fmla="*/ 162133 h 415340"/>
              <a:gd name="connsiteX3" fmla="*/ 2368748 w 2440802"/>
              <a:gd name="connsiteY3" fmla="*/ 342281 h 415340"/>
              <a:gd name="connsiteX4" fmla="*/ 2359742 w 2440802"/>
              <a:gd name="connsiteY4" fmla="*/ 198163 h 415340"/>
              <a:gd name="connsiteX5" fmla="*/ 2440802 w 2440802"/>
              <a:gd name="connsiteY5" fmla="*/ 387318 h 415340"/>
              <a:gd name="connsiteX6" fmla="*/ 2359742 w 2440802"/>
              <a:gd name="connsiteY6" fmla="*/ 414340 h 4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0802" h="415340">
                <a:moveTo>
                  <a:pt x="0" y="162133"/>
                </a:moveTo>
                <a:cubicBezTo>
                  <a:pt x="256689" y="81066"/>
                  <a:pt x="513379" y="0"/>
                  <a:pt x="810598" y="0"/>
                </a:cubicBezTo>
                <a:cubicBezTo>
                  <a:pt x="1107817" y="0"/>
                  <a:pt x="1523624" y="105086"/>
                  <a:pt x="1783316" y="162133"/>
                </a:cubicBezTo>
                <a:cubicBezTo>
                  <a:pt x="2043008" y="219180"/>
                  <a:pt x="2272677" y="336276"/>
                  <a:pt x="2368748" y="342281"/>
                </a:cubicBezTo>
                <a:cubicBezTo>
                  <a:pt x="2464819" y="348286"/>
                  <a:pt x="2347733" y="190657"/>
                  <a:pt x="2359742" y="198163"/>
                </a:cubicBezTo>
                <a:cubicBezTo>
                  <a:pt x="2371751" y="205669"/>
                  <a:pt x="2440802" y="351289"/>
                  <a:pt x="2440802" y="387318"/>
                </a:cubicBezTo>
                <a:cubicBezTo>
                  <a:pt x="2440802" y="423347"/>
                  <a:pt x="2359742" y="414340"/>
                  <a:pt x="2359742" y="4143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20907" y="4794299"/>
            <a:ext cx="2397650" cy="279229"/>
          </a:xfrm>
          <a:custGeom>
            <a:avLst/>
            <a:gdLst>
              <a:gd name="connsiteX0" fmla="*/ 2397650 w 2397650"/>
              <a:gd name="connsiteY0" fmla="*/ 279229 h 279229"/>
              <a:gd name="connsiteX1" fmla="*/ 1839238 w 2397650"/>
              <a:gd name="connsiteY1" fmla="*/ 126104 h 279229"/>
              <a:gd name="connsiteX2" fmla="*/ 677380 w 2397650"/>
              <a:gd name="connsiteY2" fmla="*/ 9008 h 279229"/>
              <a:gd name="connsiteX3" fmla="*/ 37908 w 2397650"/>
              <a:gd name="connsiteY3" fmla="*/ 90074 h 279229"/>
              <a:gd name="connsiteX4" fmla="*/ 182014 w 2397650"/>
              <a:gd name="connsiteY4" fmla="*/ 0 h 279229"/>
              <a:gd name="connsiteX5" fmla="*/ 1881 w 2397650"/>
              <a:gd name="connsiteY5" fmla="*/ 90074 h 279229"/>
              <a:gd name="connsiteX6" fmla="*/ 82941 w 2397650"/>
              <a:gd name="connsiteY6" fmla="*/ 162133 h 27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7650" h="279229">
                <a:moveTo>
                  <a:pt x="2397650" y="279229"/>
                </a:moveTo>
                <a:cubicBezTo>
                  <a:pt x="2261800" y="225185"/>
                  <a:pt x="2125950" y="171141"/>
                  <a:pt x="1839238" y="126104"/>
                </a:cubicBezTo>
                <a:cubicBezTo>
                  <a:pt x="1552526" y="81067"/>
                  <a:pt x="977602" y="15013"/>
                  <a:pt x="677380" y="9008"/>
                </a:cubicBezTo>
                <a:cubicBezTo>
                  <a:pt x="377158" y="3003"/>
                  <a:pt x="120469" y="91575"/>
                  <a:pt x="37908" y="90074"/>
                </a:cubicBezTo>
                <a:cubicBezTo>
                  <a:pt x="-44653" y="88573"/>
                  <a:pt x="188018" y="0"/>
                  <a:pt x="182014" y="0"/>
                </a:cubicBezTo>
                <a:cubicBezTo>
                  <a:pt x="176010" y="0"/>
                  <a:pt x="18393" y="63052"/>
                  <a:pt x="1881" y="90074"/>
                </a:cubicBezTo>
                <a:cubicBezTo>
                  <a:pt x="-14631" y="117096"/>
                  <a:pt x="82941" y="162133"/>
                  <a:pt x="82941" y="1621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80274" y="5093925"/>
            <a:ext cx="1612233" cy="360295"/>
          </a:xfrm>
          <a:custGeom>
            <a:avLst/>
            <a:gdLst>
              <a:gd name="connsiteX0" fmla="*/ 0 w 1612233"/>
              <a:gd name="connsiteY0" fmla="*/ 0 h 360295"/>
              <a:gd name="connsiteX1" fmla="*/ 693512 w 1612233"/>
              <a:gd name="connsiteY1" fmla="*/ 198162 h 360295"/>
              <a:gd name="connsiteX2" fmla="*/ 1549143 w 1612233"/>
              <a:gd name="connsiteY2" fmla="*/ 252207 h 360295"/>
              <a:gd name="connsiteX3" fmla="*/ 1450070 w 1612233"/>
              <a:gd name="connsiteY3" fmla="*/ 153125 h 360295"/>
              <a:gd name="connsiteX4" fmla="*/ 1612190 w 1612233"/>
              <a:gd name="connsiteY4" fmla="*/ 306251 h 360295"/>
              <a:gd name="connsiteX5" fmla="*/ 1432057 w 1612233"/>
              <a:gd name="connsiteY5" fmla="*/ 360295 h 3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233" h="360295">
                <a:moveTo>
                  <a:pt x="0" y="0"/>
                </a:moveTo>
                <a:cubicBezTo>
                  <a:pt x="217661" y="78064"/>
                  <a:pt x="435322" y="156128"/>
                  <a:pt x="693512" y="198162"/>
                </a:cubicBezTo>
                <a:cubicBezTo>
                  <a:pt x="951702" y="240196"/>
                  <a:pt x="1423050" y="259713"/>
                  <a:pt x="1549143" y="252207"/>
                </a:cubicBezTo>
                <a:cubicBezTo>
                  <a:pt x="1675236" y="244701"/>
                  <a:pt x="1439562" y="144118"/>
                  <a:pt x="1450070" y="153125"/>
                </a:cubicBezTo>
                <a:cubicBezTo>
                  <a:pt x="1460578" y="162132"/>
                  <a:pt x="1615192" y="271723"/>
                  <a:pt x="1612190" y="306251"/>
                </a:cubicBezTo>
                <a:cubicBezTo>
                  <a:pt x="1609188" y="340779"/>
                  <a:pt x="1432057" y="360295"/>
                  <a:pt x="1432057" y="36029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3113" y="5327780"/>
            <a:ext cx="1724318" cy="284952"/>
          </a:xfrm>
          <a:custGeom>
            <a:avLst/>
            <a:gdLst>
              <a:gd name="connsiteX0" fmla="*/ 1724318 w 1724318"/>
              <a:gd name="connsiteY0" fmla="*/ 261551 h 284952"/>
              <a:gd name="connsiteX1" fmla="*/ 931733 w 1724318"/>
              <a:gd name="connsiteY1" fmla="*/ 261551 h 284952"/>
              <a:gd name="connsiteX2" fmla="*/ 121134 w 1724318"/>
              <a:gd name="connsiteY2" fmla="*/ 18352 h 284952"/>
              <a:gd name="connsiteX3" fmla="*/ 256234 w 1724318"/>
              <a:gd name="connsiteY3" fmla="*/ 18352 h 284952"/>
              <a:gd name="connsiteX4" fmla="*/ 4048 w 1724318"/>
              <a:gd name="connsiteY4" fmla="*/ 27359 h 284952"/>
              <a:gd name="connsiteX5" fmla="*/ 94114 w 1724318"/>
              <a:gd name="connsiteY5" fmla="*/ 189492 h 28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318" h="284952">
                <a:moveTo>
                  <a:pt x="1724318" y="261551"/>
                </a:moveTo>
                <a:cubicBezTo>
                  <a:pt x="1461624" y="281817"/>
                  <a:pt x="1198930" y="302084"/>
                  <a:pt x="931733" y="261551"/>
                </a:cubicBezTo>
                <a:cubicBezTo>
                  <a:pt x="664536" y="221018"/>
                  <a:pt x="233717" y="58885"/>
                  <a:pt x="121134" y="18352"/>
                </a:cubicBezTo>
                <a:cubicBezTo>
                  <a:pt x="8551" y="-22181"/>
                  <a:pt x="275748" y="16851"/>
                  <a:pt x="256234" y="18352"/>
                </a:cubicBezTo>
                <a:cubicBezTo>
                  <a:pt x="236720" y="19853"/>
                  <a:pt x="31068" y="-1164"/>
                  <a:pt x="4048" y="27359"/>
                </a:cubicBezTo>
                <a:cubicBezTo>
                  <a:pt x="-22972" y="55882"/>
                  <a:pt x="94114" y="189492"/>
                  <a:pt x="94114" y="1894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86903" y="23078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 Query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64762" y="54542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 DS, DNSKEY Queries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894286" y="5772499"/>
            <a:ext cx="2039005" cy="258221"/>
          </a:xfrm>
          <a:custGeom>
            <a:avLst/>
            <a:gdLst>
              <a:gd name="connsiteX0" fmla="*/ 0 w 2039005"/>
              <a:gd name="connsiteY0" fmla="*/ 42221 h 258221"/>
              <a:gd name="connsiteX1" fmla="*/ 976282 w 2039005"/>
              <a:gd name="connsiteY1" fmla="*/ 7661 h 258221"/>
              <a:gd name="connsiteX2" fmla="*/ 1943924 w 2039005"/>
              <a:gd name="connsiteY2" fmla="*/ 171821 h 258221"/>
              <a:gd name="connsiteX3" fmla="*/ 1892086 w 2039005"/>
              <a:gd name="connsiteY3" fmla="*/ 94061 h 258221"/>
              <a:gd name="connsiteX4" fmla="*/ 2038960 w 2039005"/>
              <a:gd name="connsiteY4" fmla="*/ 189101 h 258221"/>
              <a:gd name="connsiteX5" fmla="*/ 1874806 w 2039005"/>
              <a:gd name="connsiteY5" fmla="*/ 258221 h 25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005" h="258221">
                <a:moveTo>
                  <a:pt x="0" y="42221"/>
                </a:moveTo>
                <a:cubicBezTo>
                  <a:pt x="326147" y="14141"/>
                  <a:pt x="652295" y="-13939"/>
                  <a:pt x="976282" y="7661"/>
                </a:cubicBezTo>
                <a:cubicBezTo>
                  <a:pt x="1300269" y="29261"/>
                  <a:pt x="1791290" y="157421"/>
                  <a:pt x="1943924" y="171821"/>
                </a:cubicBezTo>
                <a:cubicBezTo>
                  <a:pt x="2096558" y="186221"/>
                  <a:pt x="1876247" y="91181"/>
                  <a:pt x="1892086" y="94061"/>
                </a:cubicBezTo>
                <a:cubicBezTo>
                  <a:pt x="1907925" y="96941"/>
                  <a:pt x="2041840" y="161741"/>
                  <a:pt x="2038960" y="189101"/>
                </a:cubicBezTo>
                <a:cubicBezTo>
                  <a:pt x="2036080" y="216461"/>
                  <a:pt x="1874806" y="258221"/>
                  <a:pt x="1874806" y="2582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08633" y="5918400"/>
            <a:ext cx="2015973" cy="250560"/>
          </a:xfrm>
          <a:custGeom>
            <a:avLst/>
            <a:gdLst>
              <a:gd name="connsiteX0" fmla="*/ 2015973 w 2015973"/>
              <a:gd name="connsiteY0" fmla="*/ 250560 h 250560"/>
              <a:gd name="connsiteX1" fmla="*/ 979214 w 2015973"/>
              <a:gd name="connsiteY1" fmla="*/ 17280 h 250560"/>
              <a:gd name="connsiteX2" fmla="*/ 63410 w 2015973"/>
              <a:gd name="connsiteY2" fmla="*/ 86400 h 250560"/>
              <a:gd name="connsiteX3" fmla="*/ 184365 w 2015973"/>
              <a:gd name="connsiteY3" fmla="*/ 0 h 250560"/>
              <a:gd name="connsiteX4" fmla="*/ 2932 w 2015973"/>
              <a:gd name="connsiteY4" fmla="*/ 86400 h 250560"/>
              <a:gd name="connsiteX5" fmla="*/ 89329 w 2015973"/>
              <a:gd name="connsiteY5" fmla="*/ 181440 h 2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973" h="250560">
                <a:moveTo>
                  <a:pt x="2015973" y="250560"/>
                </a:moveTo>
                <a:cubicBezTo>
                  <a:pt x="1660307" y="147600"/>
                  <a:pt x="1304641" y="44640"/>
                  <a:pt x="979214" y="17280"/>
                </a:cubicBezTo>
                <a:cubicBezTo>
                  <a:pt x="653787" y="-10080"/>
                  <a:pt x="195885" y="89280"/>
                  <a:pt x="63410" y="86400"/>
                </a:cubicBezTo>
                <a:cubicBezTo>
                  <a:pt x="-69065" y="83520"/>
                  <a:pt x="194445" y="0"/>
                  <a:pt x="184365" y="0"/>
                </a:cubicBezTo>
                <a:cubicBezTo>
                  <a:pt x="174285" y="0"/>
                  <a:pt x="18771" y="56160"/>
                  <a:pt x="2932" y="86400"/>
                </a:cubicBezTo>
                <a:cubicBezTo>
                  <a:pt x="-12907" y="116640"/>
                  <a:pt x="38211" y="149040"/>
                  <a:pt x="89329" y="1814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Validation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latin typeface="Menlo Bold"/>
                <a:cs typeface="Menlo Bold"/>
              </a:rPr>
              <a:t>e.t10000.u2045476887.s1412035201.i5053.</a:t>
            </a:r>
            <a:r>
              <a:rPr lang="fr-FR" sz="1400" dirty="0" smtClean="0">
                <a:latin typeface="Menlo Bold"/>
                <a:cs typeface="Menlo Bold"/>
              </a:rPr>
              <a:t>vne0001.4f167.z.dotnxdomain.net</a:t>
            </a:r>
          </a:p>
          <a:p>
            <a:pPr marL="0" indent="0">
              <a:buNone/>
            </a:pPr>
            <a:endParaRPr lang="fr-FR" sz="1400" dirty="0" smtClean="0">
              <a:latin typeface="Menlo Bold"/>
              <a:cs typeface="Menlo Bold"/>
            </a:endParaRPr>
          </a:p>
          <a:p>
            <a:pPr marL="0" indent="0">
              <a:buNone/>
            </a:pPr>
            <a:endParaRPr lang="fr-FR" sz="1400" dirty="0">
              <a:latin typeface="Menlo Bold"/>
              <a:cs typeface="Menlo Bold"/>
            </a:endParaRPr>
          </a:p>
          <a:p>
            <a:pPr marL="0" indent="0">
              <a:buNone/>
            </a:pPr>
            <a:endParaRPr lang="fr-FR" sz="1400" dirty="0" smtClean="0">
              <a:latin typeface="Menlo Bold"/>
              <a:cs typeface="Menlo Bold"/>
            </a:endParaRPr>
          </a:p>
          <a:p>
            <a:pPr marL="0" indent="0">
              <a:buNone/>
            </a:pPr>
            <a:endParaRPr lang="fr-FR" sz="1400" dirty="0" smtClean="0">
              <a:latin typeface="Menlo Bold"/>
              <a:cs typeface="Menlo Bold"/>
            </a:endParaRPr>
          </a:p>
          <a:p>
            <a:pPr marL="0" indent="0">
              <a:buNone/>
            </a:pPr>
            <a:r>
              <a:rPr lang="fr-FR" sz="1400" dirty="0" err="1">
                <a:cs typeface="Menlo Bold"/>
              </a:rPr>
              <a:t>Q</a:t>
            </a:r>
            <a:r>
              <a:rPr lang="fr-FR" sz="1400" dirty="0" err="1" smtClean="0">
                <a:cs typeface="Menlo Bold"/>
              </a:rPr>
              <a:t>uery</a:t>
            </a:r>
            <a:r>
              <a:rPr lang="fr-FR" sz="1400" dirty="0" smtClean="0">
                <a:cs typeface="Menlo Bold"/>
              </a:rPr>
              <a:t> for the A </a:t>
            </a:r>
            <a:r>
              <a:rPr lang="fr-FR" sz="1400" dirty="0" err="1" smtClean="0">
                <a:cs typeface="Menlo Bold"/>
              </a:rPr>
              <a:t>resource</a:t>
            </a:r>
            <a:r>
              <a:rPr lang="fr-FR" sz="1400" dirty="0" smtClean="0">
                <a:cs typeface="Menlo Bold"/>
              </a:rPr>
              <a:t> record </a:t>
            </a:r>
            <a:r>
              <a:rPr lang="fr-FR" sz="1400" dirty="0" err="1" smtClean="0">
                <a:cs typeface="Menlo Bold"/>
              </a:rPr>
              <a:t>with</a:t>
            </a:r>
            <a:r>
              <a:rPr lang="fr-FR" sz="1400" dirty="0" smtClean="0">
                <a:cs typeface="Menlo Bold"/>
              </a:rPr>
              <a:t> EDNS0, DNSSEC-OK</a:t>
            </a:r>
            <a:endParaRPr lang="fr-FR" sz="1400" dirty="0">
              <a:cs typeface="Menlo Bold"/>
            </a:endParaRPr>
          </a:p>
          <a:p>
            <a:pPr marL="0" indent="0">
              <a:buNone/>
            </a:pPr>
            <a:r>
              <a:rPr lang="fr-FR" sz="1400" dirty="0" smtClean="0"/>
              <a:t>	</a:t>
            </a:r>
            <a:r>
              <a:rPr lang="fr-FR" sz="1400" dirty="0" err="1" smtClean="0"/>
              <a:t>query</a:t>
            </a:r>
            <a:r>
              <a:rPr lang="fr-FR" sz="1400" dirty="0"/>
              <a:t>: </a:t>
            </a:r>
            <a:r>
              <a:rPr lang="fr-FR" sz="1400" dirty="0" smtClean="0"/>
              <a:t>  e.t10000</a:t>
            </a:r>
            <a:r>
              <a:rPr lang="fr-FR" sz="1400" dirty="0"/>
              <a:t>.</a:t>
            </a:r>
            <a:r>
              <a:rPr lang="fr-FR" sz="1400" dirty="0" smtClean="0"/>
              <a:t>u204546887.s1412035201.i5053.vne0001.4f167.z.dotnxdomain.net </a:t>
            </a:r>
            <a:r>
              <a:rPr lang="fr-FR" sz="1400" dirty="0"/>
              <a:t>IN A +</a:t>
            </a:r>
            <a:r>
              <a:rPr lang="fr-FR" sz="1400" dirty="0" smtClean="0"/>
              <a:t>ED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err="1" smtClean="0"/>
              <a:t>Query</a:t>
            </a:r>
            <a:r>
              <a:rPr lang="fr-FR" sz="1400" dirty="0" smtClean="0"/>
              <a:t> the parent </a:t>
            </a:r>
            <a:r>
              <a:rPr lang="fr-FR" sz="1400" dirty="0" err="1" smtClean="0"/>
              <a:t>domain</a:t>
            </a:r>
            <a:r>
              <a:rPr lang="fr-FR" sz="1400" dirty="0" smtClean="0"/>
              <a:t> for the DS </a:t>
            </a:r>
            <a:r>
              <a:rPr lang="fr-FR" sz="1400" dirty="0" err="1" smtClean="0"/>
              <a:t>resource</a:t>
            </a:r>
            <a:r>
              <a:rPr lang="fr-FR" sz="1400" dirty="0" smtClean="0"/>
              <a:t> record </a:t>
            </a: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	q</a:t>
            </a:r>
            <a:r>
              <a:rPr lang="en-US" sz="1400" dirty="0" err="1" smtClean="0"/>
              <a:t>uery</a:t>
            </a:r>
            <a:r>
              <a:rPr lang="en-US" sz="1400" dirty="0" smtClean="0"/>
              <a:t>:   2f7b3</a:t>
            </a:r>
            <a:r>
              <a:rPr lang="en-US" sz="1400" dirty="0"/>
              <a:t>.z.dotnxdomain.net): query: </a:t>
            </a:r>
            <a:r>
              <a:rPr lang="en-US" sz="1400" dirty="0" smtClean="0"/>
              <a:t>4f167.z.dotnxdomain.net </a:t>
            </a:r>
            <a:r>
              <a:rPr lang="en-US" sz="1400" dirty="0"/>
              <a:t>IN DS +</a:t>
            </a:r>
            <a:r>
              <a:rPr lang="en-US" sz="1400" dirty="0" smtClean="0"/>
              <a:t>ED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Query for the DNSKEY resource record </a:t>
            </a:r>
          </a:p>
          <a:p>
            <a:pPr marL="0" indent="0">
              <a:buNone/>
            </a:pPr>
            <a:r>
              <a:rPr lang="en-US" sz="1400" dirty="0" smtClean="0"/>
              <a:t>	query:   2f7b3</a:t>
            </a:r>
            <a:r>
              <a:rPr lang="en-US" sz="1400" dirty="0"/>
              <a:t>.z.dotnxdomain.net): query: </a:t>
            </a:r>
            <a:r>
              <a:rPr lang="en-US" sz="1400" dirty="0" smtClean="0"/>
              <a:t>4f167.z.dotnxdomain.net </a:t>
            </a:r>
            <a:r>
              <a:rPr lang="en-US" sz="1400" dirty="0"/>
              <a:t>IN DNSKEY </a:t>
            </a:r>
            <a:r>
              <a:rPr lang="en-US" sz="1400" dirty="0" smtClean="0"/>
              <a:t>+ED</a:t>
            </a:r>
            <a:endParaRPr lang="fr-FR" sz="1400" dirty="0" smtClean="0"/>
          </a:p>
          <a:p>
            <a:pPr marL="0" indent="0">
              <a:buNone/>
            </a:pPr>
            <a:endParaRPr lang="fr-FR" sz="1400" dirty="0">
              <a:latin typeface="Menlo Bold"/>
              <a:cs typeface="Menlo Bold"/>
            </a:endParaRPr>
          </a:p>
          <a:p>
            <a:pPr marL="0" indent="0">
              <a:buNone/>
            </a:pPr>
            <a:endParaRPr lang="fr-FR" sz="3600" dirty="0">
              <a:latin typeface="Menlo Bold"/>
              <a:cs typeface="Menlo Bold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14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</a:t>
            </a:r>
            <a:endParaRPr lang="en-US" dirty="0"/>
          </a:p>
        </p:txBody>
      </p:sp>
      <p:pic>
        <p:nvPicPr>
          <p:cNvPr id="6" name="Content Placeholder 5" descr="Screen Shot 2014-09-18 at 10.31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39015" b="19451"/>
          <a:stretch/>
        </p:blipFill>
        <p:spPr>
          <a:xfrm>
            <a:off x="1270175" y="1417638"/>
            <a:ext cx="6151303" cy="4563268"/>
          </a:xfrm>
        </p:spPr>
      </p:pic>
    </p:spTree>
    <p:extLst>
      <p:ext uri="{BB962C8B-B14F-4D97-AF65-F5344CB8AC3E}">
        <p14:creationId xmlns:p14="http://schemas.microsoft.com/office/powerpoint/2010/main" val="299330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11978</TotalTime>
  <Words>1841</Words>
  <Application>Microsoft Macintosh PowerPoint</Application>
  <PresentationFormat>On-screen Show (4:3)</PresentationFormat>
  <Paragraphs>255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ECC support in DNSSEC-validating Resolvers</vt:lpstr>
      <vt:lpstr>PowerPoint Presentation</vt:lpstr>
      <vt:lpstr> Background Questions</vt:lpstr>
      <vt:lpstr> The ECC Question</vt:lpstr>
      <vt:lpstr>The Test Environment</vt:lpstr>
      <vt:lpstr>The Test Environment</vt:lpstr>
      <vt:lpstr>A Naïve View</vt:lpstr>
      <vt:lpstr>DNSSEC Validation Queries</vt:lpstr>
      <vt:lpstr>What We See</vt:lpstr>
      <vt:lpstr>The DNS is (really) messy</vt:lpstr>
      <vt:lpstr>What We See (a small random sample)</vt:lpstr>
      <vt:lpstr>Why Do We See What We See?</vt:lpstr>
      <vt:lpstr>First Approach to answering the ECC question – Statistical Inference</vt:lpstr>
      <vt:lpstr>Results</vt:lpstr>
      <vt:lpstr>Results</vt:lpstr>
      <vt:lpstr>Hmmm</vt:lpstr>
      <vt:lpstr>DNS resolver failure modes for an unknown signing algorithm</vt:lpstr>
      <vt:lpstr>Second Approach  to answering the ECC question – DNS + WEB</vt:lpstr>
      <vt:lpstr>Results</vt:lpstr>
      <vt:lpstr>What?</vt:lpstr>
      <vt:lpstr>Where?</vt:lpstr>
      <vt:lpstr>Who?</vt:lpstr>
      <vt:lpstr>Is this old resolver code and/or a design choice?</vt:lpstr>
      <vt:lpstr>Is ECC a viable crypto algorithm for the Root?</vt:lpstr>
      <vt:lpstr>Next steps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 support in DNSSEC-validating Resolvers</dc:title>
  <dc:creator>Geoff Huston</dc:creator>
  <cp:lastModifiedBy>Geoff Huston</cp:lastModifiedBy>
  <cp:revision>59</cp:revision>
  <dcterms:created xsi:type="dcterms:W3CDTF">2014-09-17T08:23:30Z</dcterms:created>
  <dcterms:modified xsi:type="dcterms:W3CDTF">2014-10-12T15:21:00Z</dcterms:modified>
</cp:coreProperties>
</file>